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7"/>
  </p:notesMasterIdLst>
  <p:sldIdLst>
    <p:sldId id="653" r:id="rId2"/>
    <p:sldId id="914" r:id="rId3"/>
    <p:sldId id="897" r:id="rId4"/>
    <p:sldId id="915" r:id="rId5"/>
    <p:sldId id="916" r:id="rId6"/>
    <p:sldId id="917" r:id="rId7"/>
    <p:sldId id="918" r:id="rId8"/>
    <p:sldId id="919" r:id="rId9"/>
    <p:sldId id="920" r:id="rId10"/>
    <p:sldId id="921" r:id="rId11"/>
    <p:sldId id="922" r:id="rId12"/>
    <p:sldId id="923" r:id="rId13"/>
    <p:sldId id="924" r:id="rId14"/>
    <p:sldId id="925" r:id="rId15"/>
    <p:sldId id="926" r:id="rId16"/>
    <p:sldId id="927" r:id="rId17"/>
    <p:sldId id="929" r:id="rId18"/>
    <p:sldId id="930" r:id="rId19"/>
    <p:sldId id="931" r:id="rId20"/>
    <p:sldId id="932" r:id="rId21"/>
    <p:sldId id="854" r:id="rId22"/>
    <p:sldId id="940" r:id="rId23"/>
    <p:sldId id="941" r:id="rId24"/>
    <p:sldId id="942" r:id="rId25"/>
    <p:sldId id="943" r:id="rId26"/>
    <p:sldId id="944" r:id="rId27"/>
    <p:sldId id="934" r:id="rId28"/>
    <p:sldId id="935" r:id="rId29"/>
    <p:sldId id="936" r:id="rId30"/>
    <p:sldId id="937" r:id="rId31"/>
    <p:sldId id="938" r:id="rId32"/>
    <p:sldId id="939" r:id="rId33"/>
    <p:sldId id="945" r:id="rId34"/>
    <p:sldId id="946" r:id="rId35"/>
    <p:sldId id="947" r:id="rId36"/>
    <p:sldId id="948" r:id="rId37"/>
    <p:sldId id="949" r:id="rId38"/>
    <p:sldId id="950" r:id="rId39"/>
    <p:sldId id="951" r:id="rId40"/>
    <p:sldId id="952" r:id="rId41"/>
    <p:sldId id="953" r:id="rId42"/>
    <p:sldId id="954" r:id="rId43"/>
    <p:sldId id="955" r:id="rId44"/>
    <p:sldId id="956" r:id="rId45"/>
    <p:sldId id="957" r:id="rId46"/>
    <p:sldId id="958" r:id="rId47"/>
    <p:sldId id="959" r:id="rId48"/>
    <p:sldId id="960" r:id="rId49"/>
    <p:sldId id="961" r:id="rId50"/>
    <p:sldId id="962" r:id="rId51"/>
    <p:sldId id="963" r:id="rId52"/>
    <p:sldId id="964" r:id="rId53"/>
    <p:sldId id="965" r:id="rId54"/>
    <p:sldId id="966" r:id="rId55"/>
    <p:sldId id="967" r:id="rId56"/>
    <p:sldId id="968" r:id="rId57"/>
    <p:sldId id="969" r:id="rId58"/>
    <p:sldId id="970" r:id="rId59"/>
    <p:sldId id="971" r:id="rId60"/>
    <p:sldId id="972" r:id="rId61"/>
    <p:sldId id="973" r:id="rId62"/>
    <p:sldId id="974" r:id="rId63"/>
    <p:sldId id="975" r:id="rId64"/>
    <p:sldId id="976" r:id="rId65"/>
    <p:sldId id="977" r:id="rId66"/>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siyuan" initials="ss" lastIdx="1" clrIdx="0"/>
  <p:cmAuthor id="2" name="cftao" initials="c" lastIdx="3" clrIdx="1">
    <p:extLst>
      <p:ext uri="{19B8F6BF-5375-455C-9EA6-DF929625EA0E}">
        <p15:presenceInfo xmlns:p15="http://schemas.microsoft.com/office/powerpoint/2012/main" userId="e3a1e0f192ba26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60004"/>
    <a:srgbClr val="D0E3EA"/>
    <a:srgbClr val="6193E9"/>
    <a:srgbClr val="EB231D"/>
    <a:srgbClr val="5394F0"/>
    <a:srgbClr val="193375"/>
    <a:srgbClr val="182E66"/>
    <a:srgbClr val="1C2E62"/>
    <a:srgbClr val="10253D"/>
    <a:srgbClr val="E6E7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4" autoAdjust="0"/>
    <p:restoredTop sz="94757" autoAdjust="0"/>
  </p:normalViewPr>
  <p:slideViewPr>
    <p:cSldViewPr snapToGrid="0" snapToObjects="1">
      <p:cViewPr varScale="1">
        <p:scale>
          <a:sx n="152" d="100"/>
          <a:sy n="152" d="100"/>
        </p:scale>
        <p:origin x="1133" y="86"/>
      </p:cViewPr>
      <p:guideLst>
        <p:guide orient="horz" pos="162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D46585-7704-B149-B773-1056D2E9CE8D}" type="datetimeFigureOut">
              <a:rPr kumimoji="1" lang="zh-CN" altLang="en-US" smtClean="0"/>
              <a:t>2024/1/15</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E4E50-030A-7B4A-9CEE-6C656B2B894E}" type="slidenum">
              <a:rPr kumimoji="1" lang="zh-CN" altLang="en-US" smtClean="0"/>
              <a:t>‹#›</a:t>
            </a:fld>
            <a:endParaRPr kumimoji="1" lang="zh-CN" altLang="en-US"/>
          </a:p>
        </p:txBody>
      </p:sp>
    </p:spTree>
    <p:extLst>
      <p:ext uri="{BB962C8B-B14F-4D97-AF65-F5344CB8AC3E}">
        <p14:creationId xmlns:p14="http://schemas.microsoft.com/office/powerpoint/2010/main" val="5558659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a:t>
            </a:fld>
            <a:endParaRPr kumimoji="1" lang="zh-CN" altLang="en-US"/>
          </a:p>
        </p:txBody>
      </p:sp>
    </p:spTree>
    <p:extLst>
      <p:ext uri="{BB962C8B-B14F-4D97-AF65-F5344CB8AC3E}">
        <p14:creationId xmlns:p14="http://schemas.microsoft.com/office/powerpoint/2010/main" val="1138463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10</a:t>
            </a:fld>
            <a:endParaRPr kumimoji="1" lang="zh-CN" altLang="en-US"/>
          </a:p>
        </p:txBody>
      </p:sp>
    </p:spTree>
    <p:extLst>
      <p:ext uri="{BB962C8B-B14F-4D97-AF65-F5344CB8AC3E}">
        <p14:creationId xmlns:p14="http://schemas.microsoft.com/office/powerpoint/2010/main" val="1261430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11</a:t>
            </a:fld>
            <a:endParaRPr kumimoji="1" lang="zh-CN" altLang="en-US"/>
          </a:p>
        </p:txBody>
      </p:sp>
    </p:spTree>
    <p:extLst>
      <p:ext uri="{BB962C8B-B14F-4D97-AF65-F5344CB8AC3E}">
        <p14:creationId xmlns:p14="http://schemas.microsoft.com/office/powerpoint/2010/main" val="2140621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12</a:t>
            </a:fld>
            <a:endParaRPr kumimoji="1" lang="zh-CN" altLang="en-US"/>
          </a:p>
        </p:txBody>
      </p:sp>
    </p:spTree>
    <p:extLst>
      <p:ext uri="{BB962C8B-B14F-4D97-AF65-F5344CB8AC3E}">
        <p14:creationId xmlns:p14="http://schemas.microsoft.com/office/powerpoint/2010/main" val="3807318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13</a:t>
            </a:fld>
            <a:endParaRPr kumimoji="1" lang="zh-CN" altLang="en-US"/>
          </a:p>
        </p:txBody>
      </p:sp>
    </p:spTree>
    <p:extLst>
      <p:ext uri="{BB962C8B-B14F-4D97-AF65-F5344CB8AC3E}">
        <p14:creationId xmlns:p14="http://schemas.microsoft.com/office/powerpoint/2010/main" val="14734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14</a:t>
            </a:fld>
            <a:endParaRPr kumimoji="1" lang="zh-CN" altLang="en-US"/>
          </a:p>
        </p:txBody>
      </p:sp>
    </p:spTree>
    <p:extLst>
      <p:ext uri="{BB962C8B-B14F-4D97-AF65-F5344CB8AC3E}">
        <p14:creationId xmlns:p14="http://schemas.microsoft.com/office/powerpoint/2010/main" val="998463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15</a:t>
            </a:fld>
            <a:endParaRPr kumimoji="1" lang="zh-CN" altLang="en-US"/>
          </a:p>
        </p:txBody>
      </p:sp>
    </p:spTree>
    <p:extLst>
      <p:ext uri="{BB962C8B-B14F-4D97-AF65-F5344CB8AC3E}">
        <p14:creationId xmlns:p14="http://schemas.microsoft.com/office/powerpoint/2010/main" val="281983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16</a:t>
            </a:fld>
            <a:endParaRPr kumimoji="1" lang="zh-CN" altLang="en-US"/>
          </a:p>
        </p:txBody>
      </p:sp>
    </p:spTree>
    <p:extLst>
      <p:ext uri="{BB962C8B-B14F-4D97-AF65-F5344CB8AC3E}">
        <p14:creationId xmlns:p14="http://schemas.microsoft.com/office/powerpoint/2010/main" val="716011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17</a:t>
            </a:fld>
            <a:endParaRPr kumimoji="1" lang="zh-CN" altLang="en-US"/>
          </a:p>
        </p:txBody>
      </p:sp>
    </p:spTree>
    <p:extLst>
      <p:ext uri="{BB962C8B-B14F-4D97-AF65-F5344CB8AC3E}">
        <p14:creationId xmlns:p14="http://schemas.microsoft.com/office/powerpoint/2010/main" val="1410616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18</a:t>
            </a:fld>
            <a:endParaRPr kumimoji="1" lang="zh-CN" altLang="en-US"/>
          </a:p>
        </p:txBody>
      </p:sp>
    </p:spTree>
    <p:extLst>
      <p:ext uri="{BB962C8B-B14F-4D97-AF65-F5344CB8AC3E}">
        <p14:creationId xmlns:p14="http://schemas.microsoft.com/office/powerpoint/2010/main" val="200199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19</a:t>
            </a:fld>
            <a:endParaRPr kumimoji="1" lang="zh-CN" altLang="en-US"/>
          </a:p>
        </p:txBody>
      </p:sp>
    </p:spTree>
    <p:extLst>
      <p:ext uri="{BB962C8B-B14F-4D97-AF65-F5344CB8AC3E}">
        <p14:creationId xmlns:p14="http://schemas.microsoft.com/office/powerpoint/2010/main" val="296577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a:t>
            </a:fld>
            <a:endParaRPr kumimoji="1" lang="zh-CN" altLang="en-US"/>
          </a:p>
        </p:txBody>
      </p:sp>
    </p:spTree>
    <p:extLst>
      <p:ext uri="{BB962C8B-B14F-4D97-AF65-F5344CB8AC3E}">
        <p14:creationId xmlns:p14="http://schemas.microsoft.com/office/powerpoint/2010/main" val="368691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20</a:t>
            </a:fld>
            <a:endParaRPr kumimoji="1" lang="zh-CN" altLang="en-US"/>
          </a:p>
        </p:txBody>
      </p:sp>
    </p:spTree>
    <p:extLst>
      <p:ext uri="{BB962C8B-B14F-4D97-AF65-F5344CB8AC3E}">
        <p14:creationId xmlns:p14="http://schemas.microsoft.com/office/powerpoint/2010/main" val="1561760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21</a:t>
            </a:fld>
            <a:endParaRPr kumimoji="1" lang="zh-CN" altLang="en-US"/>
          </a:p>
        </p:txBody>
      </p:sp>
    </p:spTree>
    <p:extLst>
      <p:ext uri="{BB962C8B-B14F-4D97-AF65-F5344CB8AC3E}">
        <p14:creationId xmlns:p14="http://schemas.microsoft.com/office/powerpoint/2010/main" val="1408360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22</a:t>
            </a:fld>
            <a:endParaRPr kumimoji="1" lang="zh-CN" altLang="en-US"/>
          </a:p>
        </p:txBody>
      </p:sp>
    </p:spTree>
    <p:extLst>
      <p:ext uri="{BB962C8B-B14F-4D97-AF65-F5344CB8AC3E}">
        <p14:creationId xmlns:p14="http://schemas.microsoft.com/office/powerpoint/2010/main" val="294151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23</a:t>
            </a:fld>
            <a:endParaRPr kumimoji="1" lang="zh-CN" altLang="en-US"/>
          </a:p>
        </p:txBody>
      </p:sp>
    </p:spTree>
    <p:extLst>
      <p:ext uri="{BB962C8B-B14F-4D97-AF65-F5344CB8AC3E}">
        <p14:creationId xmlns:p14="http://schemas.microsoft.com/office/powerpoint/2010/main" val="414975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24</a:t>
            </a:fld>
            <a:endParaRPr kumimoji="1" lang="zh-CN" altLang="en-US"/>
          </a:p>
        </p:txBody>
      </p:sp>
    </p:spTree>
    <p:extLst>
      <p:ext uri="{BB962C8B-B14F-4D97-AF65-F5344CB8AC3E}">
        <p14:creationId xmlns:p14="http://schemas.microsoft.com/office/powerpoint/2010/main" val="3357318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25</a:t>
            </a:fld>
            <a:endParaRPr kumimoji="1" lang="zh-CN" altLang="en-US"/>
          </a:p>
        </p:txBody>
      </p:sp>
    </p:spTree>
    <p:extLst>
      <p:ext uri="{BB962C8B-B14F-4D97-AF65-F5344CB8AC3E}">
        <p14:creationId xmlns:p14="http://schemas.microsoft.com/office/powerpoint/2010/main" val="101469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26</a:t>
            </a:fld>
            <a:endParaRPr kumimoji="1" lang="zh-CN" altLang="en-US"/>
          </a:p>
        </p:txBody>
      </p:sp>
    </p:spTree>
    <p:extLst>
      <p:ext uri="{BB962C8B-B14F-4D97-AF65-F5344CB8AC3E}">
        <p14:creationId xmlns:p14="http://schemas.microsoft.com/office/powerpoint/2010/main" val="3387166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27</a:t>
            </a:fld>
            <a:endParaRPr kumimoji="1" lang="zh-CN" altLang="en-US"/>
          </a:p>
        </p:txBody>
      </p:sp>
    </p:spTree>
    <p:extLst>
      <p:ext uri="{BB962C8B-B14F-4D97-AF65-F5344CB8AC3E}">
        <p14:creationId xmlns:p14="http://schemas.microsoft.com/office/powerpoint/2010/main" val="724199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28</a:t>
            </a:fld>
            <a:endParaRPr kumimoji="1" lang="zh-CN" altLang="en-US"/>
          </a:p>
        </p:txBody>
      </p:sp>
    </p:spTree>
    <p:extLst>
      <p:ext uri="{BB962C8B-B14F-4D97-AF65-F5344CB8AC3E}">
        <p14:creationId xmlns:p14="http://schemas.microsoft.com/office/powerpoint/2010/main" val="307852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29</a:t>
            </a:fld>
            <a:endParaRPr kumimoji="1" lang="zh-CN" altLang="en-US"/>
          </a:p>
        </p:txBody>
      </p:sp>
    </p:spTree>
    <p:extLst>
      <p:ext uri="{BB962C8B-B14F-4D97-AF65-F5344CB8AC3E}">
        <p14:creationId xmlns:p14="http://schemas.microsoft.com/office/powerpoint/2010/main" val="265699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a:t>
            </a:fld>
            <a:endParaRPr kumimoji="1" lang="zh-CN" altLang="en-US"/>
          </a:p>
        </p:txBody>
      </p:sp>
    </p:spTree>
    <p:extLst>
      <p:ext uri="{BB962C8B-B14F-4D97-AF65-F5344CB8AC3E}">
        <p14:creationId xmlns:p14="http://schemas.microsoft.com/office/powerpoint/2010/main" val="226439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30</a:t>
            </a:fld>
            <a:endParaRPr kumimoji="1" lang="zh-CN" altLang="en-US"/>
          </a:p>
        </p:txBody>
      </p:sp>
    </p:spTree>
    <p:extLst>
      <p:ext uri="{BB962C8B-B14F-4D97-AF65-F5344CB8AC3E}">
        <p14:creationId xmlns:p14="http://schemas.microsoft.com/office/powerpoint/2010/main" val="3149735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31</a:t>
            </a:fld>
            <a:endParaRPr kumimoji="1" lang="zh-CN" altLang="en-US"/>
          </a:p>
        </p:txBody>
      </p:sp>
    </p:spTree>
    <p:extLst>
      <p:ext uri="{BB962C8B-B14F-4D97-AF65-F5344CB8AC3E}">
        <p14:creationId xmlns:p14="http://schemas.microsoft.com/office/powerpoint/2010/main" val="2900279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32</a:t>
            </a:fld>
            <a:endParaRPr kumimoji="1" lang="zh-CN" altLang="en-US"/>
          </a:p>
        </p:txBody>
      </p:sp>
    </p:spTree>
    <p:extLst>
      <p:ext uri="{BB962C8B-B14F-4D97-AF65-F5344CB8AC3E}">
        <p14:creationId xmlns:p14="http://schemas.microsoft.com/office/powerpoint/2010/main" val="687059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33</a:t>
            </a:fld>
            <a:endParaRPr kumimoji="1" lang="zh-CN" altLang="en-US"/>
          </a:p>
        </p:txBody>
      </p:sp>
    </p:spTree>
    <p:extLst>
      <p:ext uri="{BB962C8B-B14F-4D97-AF65-F5344CB8AC3E}">
        <p14:creationId xmlns:p14="http://schemas.microsoft.com/office/powerpoint/2010/main" val="1327583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34</a:t>
            </a:fld>
            <a:endParaRPr kumimoji="1" lang="zh-CN" altLang="en-US"/>
          </a:p>
        </p:txBody>
      </p:sp>
    </p:spTree>
    <p:extLst>
      <p:ext uri="{BB962C8B-B14F-4D97-AF65-F5344CB8AC3E}">
        <p14:creationId xmlns:p14="http://schemas.microsoft.com/office/powerpoint/2010/main" val="4052304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35</a:t>
            </a:fld>
            <a:endParaRPr kumimoji="1" lang="zh-CN" altLang="en-US"/>
          </a:p>
        </p:txBody>
      </p:sp>
    </p:spTree>
    <p:extLst>
      <p:ext uri="{BB962C8B-B14F-4D97-AF65-F5344CB8AC3E}">
        <p14:creationId xmlns:p14="http://schemas.microsoft.com/office/powerpoint/2010/main" val="4030082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36</a:t>
            </a:fld>
            <a:endParaRPr kumimoji="1" lang="zh-CN" altLang="en-US"/>
          </a:p>
        </p:txBody>
      </p:sp>
    </p:spTree>
    <p:extLst>
      <p:ext uri="{BB962C8B-B14F-4D97-AF65-F5344CB8AC3E}">
        <p14:creationId xmlns:p14="http://schemas.microsoft.com/office/powerpoint/2010/main" val="3750355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37</a:t>
            </a:fld>
            <a:endParaRPr kumimoji="1" lang="zh-CN" altLang="en-US"/>
          </a:p>
        </p:txBody>
      </p:sp>
    </p:spTree>
    <p:extLst>
      <p:ext uri="{BB962C8B-B14F-4D97-AF65-F5344CB8AC3E}">
        <p14:creationId xmlns:p14="http://schemas.microsoft.com/office/powerpoint/2010/main" val="337432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38</a:t>
            </a:fld>
            <a:endParaRPr kumimoji="1" lang="zh-CN" altLang="en-US"/>
          </a:p>
        </p:txBody>
      </p:sp>
    </p:spTree>
    <p:extLst>
      <p:ext uri="{BB962C8B-B14F-4D97-AF65-F5344CB8AC3E}">
        <p14:creationId xmlns:p14="http://schemas.microsoft.com/office/powerpoint/2010/main" val="444334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39</a:t>
            </a:fld>
            <a:endParaRPr kumimoji="1" lang="zh-CN" altLang="en-US"/>
          </a:p>
        </p:txBody>
      </p:sp>
    </p:spTree>
    <p:extLst>
      <p:ext uri="{BB962C8B-B14F-4D97-AF65-F5344CB8AC3E}">
        <p14:creationId xmlns:p14="http://schemas.microsoft.com/office/powerpoint/2010/main" val="298348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a:t>
            </a:fld>
            <a:endParaRPr kumimoji="1" lang="zh-CN" altLang="en-US"/>
          </a:p>
        </p:txBody>
      </p:sp>
    </p:spTree>
    <p:extLst>
      <p:ext uri="{BB962C8B-B14F-4D97-AF65-F5344CB8AC3E}">
        <p14:creationId xmlns:p14="http://schemas.microsoft.com/office/powerpoint/2010/main" val="4110768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40</a:t>
            </a:fld>
            <a:endParaRPr kumimoji="1" lang="zh-CN" altLang="en-US"/>
          </a:p>
        </p:txBody>
      </p:sp>
    </p:spTree>
    <p:extLst>
      <p:ext uri="{BB962C8B-B14F-4D97-AF65-F5344CB8AC3E}">
        <p14:creationId xmlns:p14="http://schemas.microsoft.com/office/powerpoint/2010/main" val="693243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41</a:t>
            </a:fld>
            <a:endParaRPr kumimoji="1" lang="zh-CN" altLang="en-US"/>
          </a:p>
        </p:txBody>
      </p:sp>
    </p:spTree>
    <p:extLst>
      <p:ext uri="{BB962C8B-B14F-4D97-AF65-F5344CB8AC3E}">
        <p14:creationId xmlns:p14="http://schemas.microsoft.com/office/powerpoint/2010/main" val="3553067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42</a:t>
            </a:fld>
            <a:endParaRPr kumimoji="1" lang="zh-CN" altLang="en-US"/>
          </a:p>
        </p:txBody>
      </p:sp>
    </p:spTree>
    <p:extLst>
      <p:ext uri="{BB962C8B-B14F-4D97-AF65-F5344CB8AC3E}">
        <p14:creationId xmlns:p14="http://schemas.microsoft.com/office/powerpoint/2010/main" val="164765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43</a:t>
            </a:fld>
            <a:endParaRPr kumimoji="1" lang="zh-CN" altLang="en-US"/>
          </a:p>
        </p:txBody>
      </p:sp>
    </p:spTree>
    <p:extLst>
      <p:ext uri="{BB962C8B-B14F-4D97-AF65-F5344CB8AC3E}">
        <p14:creationId xmlns:p14="http://schemas.microsoft.com/office/powerpoint/2010/main" val="733350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44</a:t>
            </a:fld>
            <a:endParaRPr kumimoji="1" lang="zh-CN" altLang="en-US"/>
          </a:p>
        </p:txBody>
      </p:sp>
    </p:spTree>
    <p:extLst>
      <p:ext uri="{BB962C8B-B14F-4D97-AF65-F5344CB8AC3E}">
        <p14:creationId xmlns:p14="http://schemas.microsoft.com/office/powerpoint/2010/main" val="2135149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45</a:t>
            </a:fld>
            <a:endParaRPr kumimoji="1" lang="zh-CN" altLang="en-US"/>
          </a:p>
        </p:txBody>
      </p:sp>
    </p:spTree>
    <p:extLst>
      <p:ext uri="{BB962C8B-B14F-4D97-AF65-F5344CB8AC3E}">
        <p14:creationId xmlns:p14="http://schemas.microsoft.com/office/powerpoint/2010/main" val="969206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46</a:t>
            </a:fld>
            <a:endParaRPr kumimoji="1" lang="zh-CN" altLang="en-US"/>
          </a:p>
        </p:txBody>
      </p:sp>
    </p:spTree>
    <p:extLst>
      <p:ext uri="{BB962C8B-B14F-4D97-AF65-F5344CB8AC3E}">
        <p14:creationId xmlns:p14="http://schemas.microsoft.com/office/powerpoint/2010/main" val="2349799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47</a:t>
            </a:fld>
            <a:endParaRPr kumimoji="1" lang="zh-CN" altLang="en-US"/>
          </a:p>
        </p:txBody>
      </p:sp>
    </p:spTree>
    <p:extLst>
      <p:ext uri="{BB962C8B-B14F-4D97-AF65-F5344CB8AC3E}">
        <p14:creationId xmlns:p14="http://schemas.microsoft.com/office/powerpoint/2010/main" val="2989985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48</a:t>
            </a:fld>
            <a:endParaRPr kumimoji="1" lang="zh-CN" altLang="en-US"/>
          </a:p>
        </p:txBody>
      </p:sp>
    </p:spTree>
    <p:extLst>
      <p:ext uri="{BB962C8B-B14F-4D97-AF65-F5344CB8AC3E}">
        <p14:creationId xmlns:p14="http://schemas.microsoft.com/office/powerpoint/2010/main" val="1407056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49</a:t>
            </a:fld>
            <a:endParaRPr kumimoji="1" lang="zh-CN" altLang="en-US"/>
          </a:p>
        </p:txBody>
      </p:sp>
    </p:spTree>
    <p:extLst>
      <p:ext uri="{BB962C8B-B14F-4D97-AF65-F5344CB8AC3E}">
        <p14:creationId xmlns:p14="http://schemas.microsoft.com/office/powerpoint/2010/main" val="294832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a:t>
            </a:fld>
            <a:endParaRPr kumimoji="1" lang="zh-CN" altLang="en-US"/>
          </a:p>
        </p:txBody>
      </p:sp>
    </p:spTree>
    <p:extLst>
      <p:ext uri="{BB962C8B-B14F-4D97-AF65-F5344CB8AC3E}">
        <p14:creationId xmlns:p14="http://schemas.microsoft.com/office/powerpoint/2010/main" val="41057435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50</a:t>
            </a:fld>
            <a:endParaRPr kumimoji="1" lang="zh-CN" altLang="en-US"/>
          </a:p>
        </p:txBody>
      </p:sp>
    </p:spTree>
    <p:extLst>
      <p:ext uri="{BB962C8B-B14F-4D97-AF65-F5344CB8AC3E}">
        <p14:creationId xmlns:p14="http://schemas.microsoft.com/office/powerpoint/2010/main" val="2760332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51</a:t>
            </a:fld>
            <a:endParaRPr kumimoji="1" lang="zh-CN" altLang="en-US"/>
          </a:p>
        </p:txBody>
      </p:sp>
    </p:spTree>
    <p:extLst>
      <p:ext uri="{BB962C8B-B14F-4D97-AF65-F5344CB8AC3E}">
        <p14:creationId xmlns:p14="http://schemas.microsoft.com/office/powerpoint/2010/main" val="3766133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52</a:t>
            </a:fld>
            <a:endParaRPr kumimoji="1" lang="zh-CN" altLang="en-US"/>
          </a:p>
        </p:txBody>
      </p:sp>
    </p:spTree>
    <p:extLst>
      <p:ext uri="{BB962C8B-B14F-4D97-AF65-F5344CB8AC3E}">
        <p14:creationId xmlns:p14="http://schemas.microsoft.com/office/powerpoint/2010/main" val="3877379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53</a:t>
            </a:fld>
            <a:endParaRPr kumimoji="1" lang="zh-CN" altLang="en-US"/>
          </a:p>
        </p:txBody>
      </p:sp>
    </p:spTree>
    <p:extLst>
      <p:ext uri="{BB962C8B-B14F-4D97-AF65-F5344CB8AC3E}">
        <p14:creationId xmlns:p14="http://schemas.microsoft.com/office/powerpoint/2010/main" val="3094009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54</a:t>
            </a:fld>
            <a:endParaRPr kumimoji="1" lang="zh-CN" altLang="en-US"/>
          </a:p>
        </p:txBody>
      </p:sp>
    </p:spTree>
    <p:extLst>
      <p:ext uri="{BB962C8B-B14F-4D97-AF65-F5344CB8AC3E}">
        <p14:creationId xmlns:p14="http://schemas.microsoft.com/office/powerpoint/2010/main" val="3596489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55</a:t>
            </a:fld>
            <a:endParaRPr kumimoji="1" lang="zh-CN" altLang="en-US"/>
          </a:p>
        </p:txBody>
      </p:sp>
    </p:spTree>
    <p:extLst>
      <p:ext uri="{BB962C8B-B14F-4D97-AF65-F5344CB8AC3E}">
        <p14:creationId xmlns:p14="http://schemas.microsoft.com/office/powerpoint/2010/main" val="4086814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56</a:t>
            </a:fld>
            <a:endParaRPr kumimoji="1" lang="zh-CN" altLang="en-US"/>
          </a:p>
        </p:txBody>
      </p:sp>
    </p:spTree>
    <p:extLst>
      <p:ext uri="{BB962C8B-B14F-4D97-AF65-F5344CB8AC3E}">
        <p14:creationId xmlns:p14="http://schemas.microsoft.com/office/powerpoint/2010/main" val="3730099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57</a:t>
            </a:fld>
            <a:endParaRPr kumimoji="1" lang="zh-CN" altLang="en-US"/>
          </a:p>
        </p:txBody>
      </p:sp>
    </p:spTree>
    <p:extLst>
      <p:ext uri="{BB962C8B-B14F-4D97-AF65-F5344CB8AC3E}">
        <p14:creationId xmlns:p14="http://schemas.microsoft.com/office/powerpoint/2010/main" val="1423866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58</a:t>
            </a:fld>
            <a:endParaRPr kumimoji="1" lang="zh-CN" altLang="en-US"/>
          </a:p>
        </p:txBody>
      </p:sp>
    </p:spTree>
    <p:extLst>
      <p:ext uri="{BB962C8B-B14F-4D97-AF65-F5344CB8AC3E}">
        <p14:creationId xmlns:p14="http://schemas.microsoft.com/office/powerpoint/2010/main" val="25201394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59</a:t>
            </a:fld>
            <a:endParaRPr kumimoji="1" lang="zh-CN" altLang="en-US"/>
          </a:p>
        </p:txBody>
      </p:sp>
    </p:spTree>
    <p:extLst>
      <p:ext uri="{BB962C8B-B14F-4D97-AF65-F5344CB8AC3E}">
        <p14:creationId xmlns:p14="http://schemas.microsoft.com/office/powerpoint/2010/main" val="182874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a:t>
            </a:fld>
            <a:endParaRPr kumimoji="1" lang="zh-CN" altLang="en-US"/>
          </a:p>
        </p:txBody>
      </p:sp>
    </p:spTree>
    <p:extLst>
      <p:ext uri="{BB962C8B-B14F-4D97-AF65-F5344CB8AC3E}">
        <p14:creationId xmlns:p14="http://schemas.microsoft.com/office/powerpoint/2010/main" val="34309972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60</a:t>
            </a:fld>
            <a:endParaRPr kumimoji="1" lang="zh-CN" altLang="en-US"/>
          </a:p>
        </p:txBody>
      </p:sp>
    </p:spTree>
    <p:extLst>
      <p:ext uri="{BB962C8B-B14F-4D97-AF65-F5344CB8AC3E}">
        <p14:creationId xmlns:p14="http://schemas.microsoft.com/office/powerpoint/2010/main" val="3197001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61</a:t>
            </a:fld>
            <a:endParaRPr kumimoji="1" lang="zh-CN" altLang="en-US"/>
          </a:p>
        </p:txBody>
      </p:sp>
    </p:spTree>
    <p:extLst>
      <p:ext uri="{BB962C8B-B14F-4D97-AF65-F5344CB8AC3E}">
        <p14:creationId xmlns:p14="http://schemas.microsoft.com/office/powerpoint/2010/main" val="3212346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62</a:t>
            </a:fld>
            <a:endParaRPr kumimoji="1" lang="zh-CN" altLang="en-US"/>
          </a:p>
        </p:txBody>
      </p:sp>
    </p:spTree>
    <p:extLst>
      <p:ext uri="{BB962C8B-B14F-4D97-AF65-F5344CB8AC3E}">
        <p14:creationId xmlns:p14="http://schemas.microsoft.com/office/powerpoint/2010/main" val="39263058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63</a:t>
            </a:fld>
            <a:endParaRPr kumimoji="1" lang="zh-CN" altLang="en-US"/>
          </a:p>
        </p:txBody>
      </p:sp>
    </p:spTree>
    <p:extLst>
      <p:ext uri="{BB962C8B-B14F-4D97-AF65-F5344CB8AC3E}">
        <p14:creationId xmlns:p14="http://schemas.microsoft.com/office/powerpoint/2010/main" val="29887218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64</a:t>
            </a:fld>
            <a:endParaRPr kumimoji="1" lang="zh-CN" altLang="en-US"/>
          </a:p>
        </p:txBody>
      </p:sp>
    </p:spTree>
    <p:extLst>
      <p:ext uri="{BB962C8B-B14F-4D97-AF65-F5344CB8AC3E}">
        <p14:creationId xmlns:p14="http://schemas.microsoft.com/office/powerpoint/2010/main" val="3518877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65</a:t>
            </a:fld>
            <a:endParaRPr kumimoji="1" lang="zh-CN" altLang="en-US"/>
          </a:p>
        </p:txBody>
      </p:sp>
    </p:spTree>
    <p:extLst>
      <p:ext uri="{BB962C8B-B14F-4D97-AF65-F5344CB8AC3E}">
        <p14:creationId xmlns:p14="http://schemas.microsoft.com/office/powerpoint/2010/main" val="2804835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a:t>
            </a:fld>
            <a:endParaRPr kumimoji="1" lang="zh-CN" altLang="en-US"/>
          </a:p>
        </p:txBody>
      </p:sp>
    </p:spTree>
    <p:extLst>
      <p:ext uri="{BB962C8B-B14F-4D97-AF65-F5344CB8AC3E}">
        <p14:creationId xmlns:p14="http://schemas.microsoft.com/office/powerpoint/2010/main" val="345188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a:t>
            </a:fld>
            <a:endParaRPr kumimoji="1" lang="zh-CN" altLang="en-US"/>
          </a:p>
        </p:txBody>
      </p:sp>
    </p:spTree>
    <p:extLst>
      <p:ext uri="{BB962C8B-B14F-4D97-AF65-F5344CB8AC3E}">
        <p14:creationId xmlns:p14="http://schemas.microsoft.com/office/powerpoint/2010/main" val="3659372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a:t>
            </a:fld>
            <a:endParaRPr kumimoji="1" lang="zh-CN" altLang="en-US"/>
          </a:p>
        </p:txBody>
      </p:sp>
    </p:spTree>
    <p:extLst>
      <p:ext uri="{BB962C8B-B14F-4D97-AF65-F5344CB8AC3E}">
        <p14:creationId xmlns:p14="http://schemas.microsoft.com/office/powerpoint/2010/main" val="656735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
        <p:nvSpPr>
          <p:cNvPr id="11" name="标题 1"/>
          <p:cNvSpPr txBox="1">
            <a:spLocks/>
          </p:cNvSpPr>
          <p:nvPr userDrawn="1"/>
        </p:nvSpPr>
        <p:spPr>
          <a:xfrm>
            <a:off x="1387307" y="3175396"/>
            <a:ext cx="4882460" cy="425054"/>
          </a:xfrm>
          <a:prstGeom prst="rect">
            <a:avLst/>
          </a:prstGeom>
        </p:spPr>
        <p:txBody>
          <a:bodyPr anchor="b"/>
          <a:lstStyle>
            <a:lvl1pPr algn="l" defTabSz="457200" rtl="0" eaLnBrk="1" latinLnBrk="0" hangingPunct="1">
              <a:spcBef>
                <a:spcPct val="0"/>
              </a:spcBef>
              <a:buNone/>
              <a:defRPr sz="2000" b="1" kern="1200">
                <a:solidFill>
                  <a:schemeClr val="tx1"/>
                </a:solidFill>
                <a:latin typeface="微软雅黑"/>
                <a:ea typeface="微软雅黑"/>
                <a:cs typeface="微软雅黑"/>
              </a:defRPr>
            </a:lvl1pPr>
          </a:lstStyle>
          <a:p>
            <a:endParaRPr kumimoji="1" lang="zh-CN" altLang="en-US" sz="1400" dirty="0"/>
          </a:p>
        </p:txBody>
      </p:sp>
    </p:spTree>
    <p:extLst>
      <p:ext uri="{BB962C8B-B14F-4D97-AF65-F5344CB8AC3E}">
        <p14:creationId xmlns:p14="http://schemas.microsoft.com/office/powerpoint/2010/main" val="2964371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B68A39A-923A-44B9-9A70-967E8DE99921}"/>
              </a:ext>
            </a:extLst>
          </p:cNvPr>
          <p:cNvSpPr/>
          <p:nvPr userDrawn="1"/>
        </p:nvSpPr>
        <p:spPr>
          <a:xfrm>
            <a:off x="876300" y="714375"/>
            <a:ext cx="7391400" cy="3714750"/>
          </a:xfrm>
          <a:prstGeom prst="rect">
            <a:avLst/>
          </a:prstGeom>
          <a:solidFill>
            <a:schemeClr val="bg1"/>
          </a:solidFill>
          <a:ln>
            <a:noFill/>
          </a:ln>
          <a:effectLst>
            <a:outerShdw blurRad="1524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 name="幻灯片编号占位符 5"/>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Tree>
    <p:extLst>
      <p:ext uri="{BB962C8B-B14F-4D97-AF65-F5344CB8AC3E}">
        <p14:creationId xmlns:p14="http://schemas.microsoft.com/office/powerpoint/2010/main" val="1251478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
        <p:nvSpPr>
          <p:cNvPr id="7" name="文本框 6"/>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sp>
        <p:nvSpPr>
          <p:cNvPr id="13" name="文本占位符 2"/>
          <p:cNvSpPr>
            <a:spLocks noGrp="1"/>
          </p:cNvSpPr>
          <p:nvPr>
            <p:ph type="body" idx="1"/>
          </p:nvPr>
        </p:nvSpPr>
        <p:spPr>
          <a:xfrm>
            <a:off x="457200" y="172531"/>
            <a:ext cx="7772400" cy="444489"/>
          </a:xfrm>
          <a:prstGeom prst="rect">
            <a:avLst/>
          </a:prstGeom>
        </p:spPr>
        <p:txBody>
          <a:bodyPr anchor="b"/>
          <a:lstStyle>
            <a:lvl1pPr marL="0" indent="0">
              <a:buNone/>
              <a:defRPr sz="2400" b="1">
                <a:solidFill>
                  <a:schemeClr val="tx1"/>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
        <p:nvSpPr>
          <p:cNvPr id="14" name="文本占位符 2"/>
          <p:cNvSpPr>
            <a:spLocks noGrp="1"/>
          </p:cNvSpPr>
          <p:nvPr>
            <p:ph type="body" idx="13"/>
          </p:nvPr>
        </p:nvSpPr>
        <p:spPr>
          <a:xfrm>
            <a:off x="6944981" y="185353"/>
            <a:ext cx="2199019" cy="444489"/>
          </a:xfrm>
          <a:prstGeom prst="rect">
            <a:avLst/>
          </a:prstGeom>
        </p:spPr>
        <p:txBody>
          <a:bodyPr anchor="b"/>
          <a:lstStyle>
            <a:lvl1pPr marL="0" indent="0" algn="r">
              <a:buNone/>
              <a:defRPr sz="1600">
                <a:solidFill>
                  <a:schemeClr val="tx1">
                    <a:tint val="75000"/>
                  </a:schemeClr>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Tree>
    <p:extLst>
      <p:ext uri="{BB962C8B-B14F-4D97-AF65-F5344CB8AC3E}">
        <p14:creationId xmlns:p14="http://schemas.microsoft.com/office/powerpoint/2010/main" val="3260636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7010400" y="4869656"/>
            <a:ext cx="2133600" cy="273844"/>
          </a:xfrm>
        </p:spPr>
        <p:txBody>
          <a:bodyPr/>
          <a:lstStyle>
            <a:lvl1pPr algn="r">
              <a:defRPr sz="900"/>
            </a:lvl1pPr>
          </a:lstStyle>
          <a:p>
            <a:fld id="{FD4F6516-883E-5242-B756-5F986E094651}" type="slidenum">
              <a:rPr lang="en-US" smtClean="0"/>
              <a:pPr/>
              <a:t>‹#›</a:t>
            </a:fld>
            <a:endParaRPr lang="en-US" dirty="0"/>
          </a:p>
        </p:txBody>
      </p:sp>
      <p:sp>
        <p:nvSpPr>
          <p:cNvPr id="7" name="文本框 6"/>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sp>
        <p:nvSpPr>
          <p:cNvPr id="13" name="文本占位符 2"/>
          <p:cNvSpPr>
            <a:spLocks noGrp="1"/>
          </p:cNvSpPr>
          <p:nvPr>
            <p:ph type="body" idx="1"/>
          </p:nvPr>
        </p:nvSpPr>
        <p:spPr>
          <a:xfrm>
            <a:off x="457200" y="124692"/>
            <a:ext cx="8229600" cy="570709"/>
          </a:xfrm>
          <a:prstGeom prst="rect">
            <a:avLst/>
          </a:prstGeom>
        </p:spPr>
        <p:txBody>
          <a:bodyPr anchor="b"/>
          <a:lstStyle>
            <a:lvl1pPr marL="0" indent="0">
              <a:buNone/>
              <a:defRPr sz="2800" b="0">
                <a:solidFill>
                  <a:srgbClr val="182E66"/>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cxnSp>
        <p:nvCxnSpPr>
          <p:cNvPr id="16" name="直接连接符 5">
            <a:extLst>
              <a:ext uri="{FF2B5EF4-FFF2-40B4-BE49-F238E27FC236}">
                <a16:creationId xmlns:a16="http://schemas.microsoft.com/office/drawing/2014/main" id="{41B9C53C-78DD-433F-AAD2-D47FA3787EAB}"/>
              </a:ext>
            </a:extLst>
          </p:cNvPr>
          <p:cNvCxnSpPr/>
          <p:nvPr userDrawn="1"/>
        </p:nvCxnSpPr>
        <p:spPr>
          <a:xfrm>
            <a:off x="-979" y="687347"/>
            <a:ext cx="912933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5BF5F08C-6953-8444-BDF8-5399D1DA1714}"/>
              </a:ext>
            </a:extLst>
          </p:cNvPr>
          <p:cNvSpPr/>
          <p:nvPr userDrawn="1"/>
        </p:nvSpPr>
        <p:spPr>
          <a:xfrm>
            <a:off x="-1" y="248506"/>
            <a:ext cx="380987" cy="438582"/>
          </a:xfrm>
          <a:prstGeom prst="rect">
            <a:avLst/>
          </a:prstGeom>
          <a:solidFill>
            <a:srgbClr val="18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内容占位符 2">
            <a:extLst>
              <a:ext uri="{FF2B5EF4-FFF2-40B4-BE49-F238E27FC236}">
                <a16:creationId xmlns:a16="http://schemas.microsoft.com/office/drawing/2014/main" id="{7257A04C-B34B-E342-B2E9-67B959AA9F54}"/>
              </a:ext>
            </a:extLst>
          </p:cNvPr>
          <p:cNvSpPr>
            <a:spLocks noGrp="1"/>
          </p:cNvSpPr>
          <p:nvPr>
            <p:ph sz="half" idx="13" hasCustomPrompt="1"/>
          </p:nvPr>
        </p:nvSpPr>
        <p:spPr>
          <a:xfrm>
            <a:off x="457200" y="837550"/>
            <a:ext cx="8229600" cy="3929453"/>
          </a:xfrm>
          <a:prstGeom prst="rect">
            <a:avLst/>
          </a:prstGeom>
        </p:spPr>
        <p:txBody>
          <a:bodyPr lIns="90000"/>
          <a:lstStyle>
            <a:lvl1pPr marL="234900" indent="-234900">
              <a:buClr>
                <a:srgbClr val="1C2E62"/>
              </a:buClr>
              <a:buSzPct val="80000"/>
              <a:buFont typeface="Wingdings" pitchFamily="2" charset="2"/>
              <a:buChar char="l"/>
              <a:defRPr sz="2000">
                <a:latin typeface="微软雅黑"/>
                <a:ea typeface="微软雅黑"/>
                <a:cs typeface="微软雅黑"/>
              </a:defRPr>
            </a:lvl1pPr>
            <a:lvl2pPr marL="598950" indent="-141750">
              <a:buClr>
                <a:srgbClr val="1C2E62"/>
              </a:buClr>
              <a:buFont typeface="Arial" panose="020B0604020202020204" pitchFamily="34" charset="0"/>
              <a:buChar char="•"/>
              <a:defRPr sz="1600">
                <a:solidFill>
                  <a:schemeClr val="tx1"/>
                </a:solidFill>
                <a:latin typeface="微软雅黑"/>
                <a:ea typeface="微软雅黑"/>
                <a:cs typeface="微软雅黑"/>
              </a:defRPr>
            </a:lvl2pPr>
            <a:lvl3pPr marL="1071000" indent="-156600">
              <a:buFont typeface="Arial" panose="020B0604020202020204" pitchFamily="34" charset="0"/>
              <a:buChar char="•"/>
              <a:defRPr sz="1400">
                <a:solidFill>
                  <a:srgbClr val="595959"/>
                </a:solidFill>
                <a:latin typeface="微软雅黑"/>
                <a:ea typeface="微软雅黑"/>
                <a:cs typeface="微软雅黑"/>
              </a:defRPr>
            </a:lvl3pPr>
            <a:lvl4pPr>
              <a:defRPr sz="1050">
                <a:solidFill>
                  <a:srgbClr val="595959"/>
                </a:solidFill>
                <a:latin typeface="微软雅黑"/>
                <a:ea typeface="微软雅黑"/>
                <a:cs typeface="微软雅黑"/>
              </a:defRPr>
            </a:lvl4pPr>
            <a:lvl5pPr>
              <a:defRPr sz="1050">
                <a:solidFill>
                  <a:srgbClr val="595959"/>
                </a:solidFill>
                <a:latin typeface="微软雅黑"/>
                <a:ea typeface="微软雅黑"/>
                <a:cs typeface="微软雅黑"/>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9" name="Picture 8">
            <a:extLst>
              <a:ext uri="{FF2B5EF4-FFF2-40B4-BE49-F238E27FC236}">
                <a16:creationId xmlns:a16="http://schemas.microsoft.com/office/drawing/2014/main" id="{6C8BF5E5-241F-4A4A-843B-8336C8765213}"/>
              </a:ext>
            </a:extLst>
          </p:cNvPr>
          <p:cNvPicPr>
            <a:picLocks noChangeAspect="1"/>
          </p:cNvPicPr>
          <p:nvPr userDrawn="1"/>
        </p:nvPicPr>
        <p:blipFill>
          <a:blip r:embed="rId2"/>
          <a:stretch>
            <a:fillRect/>
          </a:stretch>
        </p:blipFill>
        <p:spPr>
          <a:xfrm>
            <a:off x="8111212" y="154607"/>
            <a:ext cx="461665" cy="461665"/>
          </a:xfrm>
          <a:prstGeom prst="rect">
            <a:avLst/>
          </a:prstGeom>
        </p:spPr>
      </p:pic>
      <p:pic>
        <p:nvPicPr>
          <p:cNvPr id="12" name="Picture 2" descr="子科技大学校徽图案带校名LOGO图片素材|png - 设计盒子">
            <a:extLst>
              <a:ext uri="{FF2B5EF4-FFF2-40B4-BE49-F238E27FC236}">
                <a16:creationId xmlns:a16="http://schemas.microsoft.com/office/drawing/2014/main" id="{CAAF6B66-8C7C-6E41-AF0B-AA27ED6EFEB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71112"/>
          <a:stretch/>
        </p:blipFill>
        <p:spPr bwMode="auto">
          <a:xfrm>
            <a:off x="8572877" y="120518"/>
            <a:ext cx="555476" cy="51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166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553519"/>
            <a:ext cx="4038600" cy="3041104"/>
          </a:xfrm>
          <a:prstGeom prst="rect">
            <a:avLst/>
          </a:prstGeom>
        </p:spPr>
        <p:txBody>
          <a:bodyPr/>
          <a:lstStyle>
            <a:lvl1pPr>
              <a:defRPr sz="1600">
                <a:latin typeface="微软雅黑"/>
                <a:ea typeface="微软雅黑"/>
                <a:cs typeface="微软雅黑"/>
              </a:defRPr>
            </a:lvl1pPr>
            <a:lvl2pPr>
              <a:defRPr sz="1200">
                <a:solidFill>
                  <a:srgbClr val="595959"/>
                </a:solidFill>
                <a:latin typeface="微软雅黑"/>
                <a:ea typeface="微软雅黑"/>
                <a:cs typeface="微软雅黑"/>
              </a:defRPr>
            </a:lvl2pPr>
            <a:lvl3pPr>
              <a:defRPr sz="1100">
                <a:solidFill>
                  <a:srgbClr val="595959"/>
                </a:solidFill>
                <a:latin typeface="微软雅黑"/>
                <a:ea typeface="微软雅黑"/>
                <a:cs typeface="微软雅黑"/>
              </a:defRPr>
            </a:lvl3pPr>
            <a:lvl4pPr>
              <a:defRPr sz="1050">
                <a:solidFill>
                  <a:srgbClr val="595959"/>
                </a:solidFill>
                <a:latin typeface="微软雅黑"/>
                <a:ea typeface="微软雅黑"/>
                <a:cs typeface="微软雅黑"/>
              </a:defRPr>
            </a:lvl4pPr>
            <a:lvl5pPr>
              <a:defRPr sz="1050">
                <a:solidFill>
                  <a:srgbClr val="595959"/>
                </a:solidFill>
                <a:latin typeface="微软雅黑"/>
                <a:ea typeface="微软雅黑"/>
                <a:cs typeface="微软雅黑"/>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4648200" y="1553519"/>
            <a:ext cx="4038600" cy="3041104"/>
          </a:xfrm>
          <a:prstGeom prst="rect">
            <a:avLst/>
          </a:prstGeom>
        </p:spPr>
        <p:txBody>
          <a:bodyPr/>
          <a:lstStyle>
            <a:lvl1pPr>
              <a:defRPr sz="1600">
                <a:latin typeface="微软雅黑"/>
                <a:ea typeface="微软雅黑"/>
                <a:cs typeface="微软雅黑"/>
              </a:defRPr>
            </a:lvl1pPr>
            <a:lvl2pPr>
              <a:defRPr sz="1200">
                <a:solidFill>
                  <a:srgbClr val="595959"/>
                </a:solidFill>
                <a:latin typeface="微软雅黑"/>
                <a:ea typeface="微软雅黑"/>
                <a:cs typeface="微软雅黑"/>
              </a:defRPr>
            </a:lvl2pPr>
            <a:lvl3pPr>
              <a:defRPr sz="1100">
                <a:solidFill>
                  <a:srgbClr val="595959"/>
                </a:solidFill>
                <a:latin typeface="微软雅黑"/>
                <a:ea typeface="微软雅黑"/>
                <a:cs typeface="微软雅黑"/>
              </a:defRPr>
            </a:lvl3pPr>
            <a:lvl4pPr>
              <a:defRPr sz="1050">
                <a:solidFill>
                  <a:srgbClr val="595959"/>
                </a:solidFill>
                <a:latin typeface="微软雅黑"/>
                <a:ea typeface="微软雅黑"/>
                <a:cs typeface="微软雅黑"/>
              </a:defRPr>
            </a:lvl4pPr>
            <a:lvl5pPr>
              <a:defRPr sz="1050">
                <a:solidFill>
                  <a:srgbClr val="595959"/>
                </a:solidFill>
                <a:latin typeface="微软雅黑"/>
                <a:ea typeface="微软雅黑"/>
                <a:cs typeface="微软雅黑"/>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幻灯片编号占位符 6"/>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
        <p:nvSpPr>
          <p:cNvPr id="8" name="文本框 7"/>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cxnSp>
        <p:nvCxnSpPr>
          <p:cNvPr id="9" name="直接连接符 5">
            <a:extLst>
              <a:ext uri="{FF2B5EF4-FFF2-40B4-BE49-F238E27FC236}">
                <a16:creationId xmlns:a16="http://schemas.microsoft.com/office/drawing/2014/main" id="{41B9C53C-78DD-433F-AAD2-D47FA3787EAB}"/>
              </a:ext>
            </a:extLst>
          </p:cNvPr>
          <p:cNvCxnSpPr/>
          <p:nvPr userDrawn="1"/>
        </p:nvCxnSpPr>
        <p:spPr>
          <a:xfrm>
            <a:off x="7334" y="612530"/>
            <a:ext cx="9129332"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直接连接符 15">
            <a:extLst>
              <a:ext uri="{FF2B5EF4-FFF2-40B4-BE49-F238E27FC236}">
                <a16:creationId xmlns:a16="http://schemas.microsoft.com/office/drawing/2014/main" id="{E6457CA3-06E1-4764-B4C3-0EF5559B0DD9}"/>
              </a:ext>
            </a:extLst>
          </p:cNvPr>
          <p:cNvCxnSpPr>
            <a:cxnSpLocks/>
          </p:cNvCxnSpPr>
          <p:nvPr userDrawn="1"/>
        </p:nvCxnSpPr>
        <p:spPr>
          <a:xfrm>
            <a:off x="7620563" y="611843"/>
            <a:ext cx="151610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占位符 2"/>
          <p:cNvSpPr>
            <a:spLocks noGrp="1"/>
          </p:cNvSpPr>
          <p:nvPr>
            <p:ph type="body" idx="13"/>
          </p:nvPr>
        </p:nvSpPr>
        <p:spPr>
          <a:xfrm>
            <a:off x="457200" y="160658"/>
            <a:ext cx="7772400" cy="444489"/>
          </a:xfrm>
          <a:prstGeom prst="rect">
            <a:avLst/>
          </a:prstGeom>
        </p:spPr>
        <p:txBody>
          <a:bodyPr anchor="b"/>
          <a:lstStyle>
            <a:lvl1pPr marL="0" indent="0">
              <a:buNone/>
              <a:defRPr sz="2400" b="1">
                <a:solidFill>
                  <a:schemeClr val="tx1"/>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
        <p:nvSpPr>
          <p:cNvPr id="13" name="文本占位符 2"/>
          <p:cNvSpPr>
            <a:spLocks noGrp="1"/>
          </p:cNvSpPr>
          <p:nvPr>
            <p:ph type="body" idx="14"/>
          </p:nvPr>
        </p:nvSpPr>
        <p:spPr>
          <a:xfrm>
            <a:off x="6944980" y="185353"/>
            <a:ext cx="2199019" cy="444489"/>
          </a:xfrm>
          <a:prstGeom prst="rect">
            <a:avLst/>
          </a:prstGeom>
        </p:spPr>
        <p:txBody>
          <a:bodyPr anchor="b"/>
          <a:lstStyle>
            <a:lvl1pPr marL="0" indent="0" algn="r">
              <a:buNone/>
              <a:defRPr sz="1600">
                <a:solidFill>
                  <a:schemeClr val="tx1">
                    <a:tint val="75000"/>
                  </a:schemeClr>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Tree>
    <p:extLst>
      <p:ext uri="{BB962C8B-B14F-4D97-AF65-F5344CB8AC3E}">
        <p14:creationId xmlns:p14="http://schemas.microsoft.com/office/powerpoint/2010/main" val="496459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4882460" cy="425054"/>
          </a:xfrm>
          <a:prstGeom prst="rect">
            <a:avLst/>
          </a:prstGeom>
        </p:spPr>
        <p:txBody>
          <a:bodyPr anchor="b"/>
          <a:lstStyle>
            <a:lvl1pPr algn="l">
              <a:defRPr sz="2000" b="1">
                <a:latin typeface="微软雅黑"/>
                <a:ea typeface="微软雅黑"/>
                <a:cs typeface="微软雅黑"/>
              </a:defRPr>
            </a:lvl1pPr>
          </a:lstStyle>
          <a:p>
            <a:r>
              <a:rPr kumimoji="1" lang="zh-CN" altLang="en-US" dirty="0"/>
              <a:t>单击此处编辑母版标题样式</a:t>
            </a:r>
          </a:p>
        </p:txBody>
      </p:sp>
      <p:sp>
        <p:nvSpPr>
          <p:cNvPr id="3" name="图片占位符 2"/>
          <p:cNvSpPr>
            <a:spLocks noGrp="1"/>
          </p:cNvSpPr>
          <p:nvPr>
            <p:ph type="pic" idx="1"/>
          </p:nvPr>
        </p:nvSpPr>
        <p:spPr>
          <a:xfrm>
            <a:off x="1792288" y="799297"/>
            <a:ext cx="4882460" cy="274638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dirty="0"/>
          </a:p>
        </p:txBody>
      </p:sp>
      <p:sp>
        <p:nvSpPr>
          <p:cNvPr id="4" name="文本占位符 3"/>
          <p:cNvSpPr>
            <a:spLocks noGrp="1"/>
          </p:cNvSpPr>
          <p:nvPr>
            <p:ph type="body" sz="half" idx="2"/>
          </p:nvPr>
        </p:nvSpPr>
        <p:spPr>
          <a:xfrm>
            <a:off x="1792288" y="4025503"/>
            <a:ext cx="4882460" cy="603647"/>
          </a:xfrm>
          <a:prstGeom prst="rect">
            <a:avLst/>
          </a:prstGeom>
        </p:spPr>
        <p:txBody>
          <a:bodyPr/>
          <a:lstStyle>
            <a:lvl1pPr marL="0" indent="0">
              <a:buNone/>
              <a:defRPr sz="1200">
                <a:solidFill>
                  <a:schemeClr val="tx1">
                    <a:lumMod val="65000"/>
                    <a:lumOff val="35000"/>
                  </a:schemeClr>
                </a:solidFill>
                <a:latin typeface="微软雅黑"/>
                <a:ea typeface="微软雅黑"/>
                <a:cs typeface="微软雅黑"/>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a:t>单击此处编辑母版文本样式</a:t>
            </a:r>
          </a:p>
        </p:txBody>
      </p:sp>
      <p:sp>
        <p:nvSpPr>
          <p:cNvPr id="7" name="幻灯片编号占位符 6"/>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cxnSp>
        <p:nvCxnSpPr>
          <p:cNvPr id="8" name="直接连接符 5">
            <a:extLst>
              <a:ext uri="{FF2B5EF4-FFF2-40B4-BE49-F238E27FC236}">
                <a16:creationId xmlns:a16="http://schemas.microsoft.com/office/drawing/2014/main" id="{41B9C53C-78DD-433F-AAD2-D47FA3787EAB}"/>
              </a:ext>
            </a:extLst>
          </p:cNvPr>
          <p:cNvCxnSpPr/>
          <p:nvPr userDrawn="1"/>
        </p:nvCxnSpPr>
        <p:spPr>
          <a:xfrm>
            <a:off x="7334" y="612530"/>
            <a:ext cx="9129332"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15">
            <a:extLst>
              <a:ext uri="{FF2B5EF4-FFF2-40B4-BE49-F238E27FC236}">
                <a16:creationId xmlns:a16="http://schemas.microsoft.com/office/drawing/2014/main" id="{E6457CA3-06E1-4764-B4C3-0EF5559B0DD9}"/>
              </a:ext>
            </a:extLst>
          </p:cNvPr>
          <p:cNvCxnSpPr>
            <a:cxnSpLocks/>
          </p:cNvCxnSpPr>
          <p:nvPr userDrawn="1"/>
        </p:nvCxnSpPr>
        <p:spPr>
          <a:xfrm>
            <a:off x="7620563" y="611843"/>
            <a:ext cx="151610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idx="14"/>
          </p:nvPr>
        </p:nvSpPr>
        <p:spPr>
          <a:xfrm>
            <a:off x="6944980" y="185353"/>
            <a:ext cx="2199019" cy="444489"/>
          </a:xfrm>
          <a:prstGeom prst="rect">
            <a:avLst/>
          </a:prstGeom>
        </p:spPr>
        <p:txBody>
          <a:bodyPr anchor="b"/>
          <a:lstStyle>
            <a:lvl1pPr marL="0" indent="0" algn="r">
              <a:buNone/>
              <a:defRPr sz="1600">
                <a:solidFill>
                  <a:schemeClr val="tx1">
                    <a:tint val="75000"/>
                  </a:schemeClr>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Tree>
    <p:extLst>
      <p:ext uri="{BB962C8B-B14F-4D97-AF65-F5344CB8AC3E}">
        <p14:creationId xmlns:p14="http://schemas.microsoft.com/office/powerpoint/2010/main" val="11735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B8E47064-9CDF-6B43-BCB8-99B96D49A4A8}"/>
              </a:ext>
            </a:extLst>
          </p:cNvPr>
          <p:cNvSpPr>
            <a:spLocks noGrp="1"/>
          </p:cNvSpPr>
          <p:nvPr>
            <p:ph idx="1" hasCustomPrompt="1"/>
          </p:nvPr>
        </p:nvSpPr>
        <p:spPr>
          <a:xfrm>
            <a:off x="609600" y="1045703"/>
            <a:ext cx="7924800" cy="3787266"/>
          </a:xfrm>
          <a:prstGeom prst="rect">
            <a:avLst/>
          </a:prstGeom>
        </p:spPr>
        <p:txBody>
          <a:bodyPr/>
          <a:lstStyle>
            <a:lvl1pPr marL="225450" indent="-225450">
              <a:lnSpc>
                <a:spcPct val="100000"/>
              </a:lnSpc>
              <a:buClr>
                <a:srgbClr val="C00000"/>
              </a:buClr>
              <a:buSzPct val="75000"/>
              <a:buFont typeface="Wingdings" pitchFamily="2" charset="2"/>
              <a:buChar char="l"/>
              <a:defRPr b="0">
                <a:latin typeface="+mn-lt"/>
                <a:ea typeface="黑体" panose="02010609060101010101" pitchFamily="49" charset="-122"/>
              </a:defRPr>
            </a:lvl1pPr>
            <a:lvl2pPr marL="600075" indent="-230175">
              <a:lnSpc>
                <a:spcPct val="100000"/>
              </a:lnSpc>
              <a:buClr>
                <a:schemeClr val="tx1"/>
              </a:buClr>
              <a:buSzPct val="100000"/>
              <a:buFont typeface="系统字体"/>
              <a:buChar char="—"/>
              <a:defRPr>
                <a:latin typeface="+mn-lt"/>
                <a:ea typeface="黑体" panose="02010609060101010101" pitchFamily="49" charset="-122"/>
              </a:defRPr>
            </a:lvl2pPr>
            <a:lvl3pPr marL="857250" indent="-171450">
              <a:buClr>
                <a:schemeClr val="tx1"/>
              </a:buClr>
              <a:buFont typeface="Arial" panose="020B0604020202020204" pitchFamily="34" charset="0"/>
              <a:buChar char="•"/>
              <a:defRPr>
                <a:latin typeface="+mn-lt"/>
                <a:ea typeface="黑体" panose="02010609060101010101" pitchFamily="49" charset="-122"/>
              </a:defRPr>
            </a:lvl3pPr>
          </a:lstStyle>
          <a:p>
            <a:r>
              <a:rPr kumimoji="1" lang="en-US" altLang="zh-CN" dirty="0"/>
              <a:t>level</a:t>
            </a:r>
            <a:r>
              <a:rPr kumimoji="1" lang="zh-CN" altLang="en-US" dirty="0"/>
              <a:t> </a:t>
            </a:r>
            <a:r>
              <a:rPr kumimoji="1" lang="en-US" altLang="zh-CN" dirty="0"/>
              <a:t>1</a:t>
            </a:r>
          </a:p>
          <a:p>
            <a:pPr lvl="1"/>
            <a:r>
              <a:rPr kumimoji="1" lang="en-US" altLang="zh-CN" dirty="0"/>
              <a:t>level2</a:t>
            </a:r>
          </a:p>
          <a:p>
            <a:pPr lvl="2"/>
            <a:r>
              <a:rPr kumimoji="1" lang="en-US" altLang="zh-CN" dirty="0"/>
              <a:t>level3</a:t>
            </a:r>
            <a:endParaRPr kumimoji="1" lang="zh-CN" altLang="en-US" dirty="0"/>
          </a:p>
        </p:txBody>
      </p:sp>
      <p:grpSp>
        <p:nvGrpSpPr>
          <p:cNvPr id="3" name="组合 2">
            <a:extLst>
              <a:ext uri="{FF2B5EF4-FFF2-40B4-BE49-F238E27FC236}">
                <a16:creationId xmlns:a16="http://schemas.microsoft.com/office/drawing/2014/main" id="{1FA186B7-B96A-1548-9D54-04B61955C558}"/>
              </a:ext>
            </a:extLst>
          </p:cNvPr>
          <p:cNvGrpSpPr/>
          <p:nvPr userDrawn="1"/>
        </p:nvGrpSpPr>
        <p:grpSpPr>
          <a:xfrm>
            <a:off x="685800" y="831460"/>
            <a:ext cx="7150535" cy="88517"/>
            <a:chOff x="812800" y="1097595"/>
            <a:chExt cx="9534046" cy="118023"/>
          </a:xfrm>
        </p:grpSpPr>
        <p:sp>
          <p:nvSpPr>
            <p:cNvPr id="12" name="Rectangle 2">
              <a:extLst>
                <a:ext uri="{FF2B5EF4-FFF2-40B4-BE49-F238E27FC236}">
                  <a16:creationId xmlns:a16="http://schemas.microsoft.com/office/drawing/2014/main" id="{A7F4805F-FA53-B443-9DB3-074D6FEF2104}"/>
                </a:ext>
              </a:extLst>
            </p:cNvPr>
            <p:cNvSpPr>
              <a:spLocks/>
            </p:cNvSpPr>
            <p:nvPr/>
          </p:nvSpPr>
          <p:spPr bwMode="auto">
            <a:xfrm>
              <a:off x="812800" y="1107618"/>
              <a:ext cx="5292000" cy="108000"/>
            </a:xfrm>
            <a:prstGeom prst="rect">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lIns="72248" tIns="72248" rIns="72248" bIns="72248" anchor="ctr"/>
            <a:lstStyle/>
            <a:p>
              <a:endParaRPr lang="zh-CN" altLang="en-US" sz="1350"/>
            </a:p>
          </p:txBody>
        </p:sp>
        <p:sp>
          <p:nvSpPr>
            <p:cNvPr id="13" name="Line 3">
              <a:extLst>
                <a:ext uri="{FF2B5EF4-FFF2-40B4-BE49-F238E27FC236}">
                  <a16:creationId xmlns:a16="http://schemas.microsoft.com/office/drawing/2014/main" id="{D7FE70EB-2D42-434D-A10A-6213B96AC7F7}"/>
                </a:ext>
              </a:extLst>
            </p:cNvPr>
            <p:cNvSpPr>
              <a:spLocks noChangeShapeType="1"/>
            </p:cNvSpPr>
            <p:nvPr/>
          </p:nvSpPr>
          <p:spPr bwMode="auto">
            <a:xfrm>
              <a:off x="812800" y="1097595"/>
              <a:ext cx="9534046" cy="1575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grpSp>
      <p:sp>
        <p:nvSpPr>
          <p:cNvPr id="14" name="标题 1">
            <a:extLst>
              <a:ext uri="{FF2B5EF4-FFF2-40B4-BE49-F238E27FC236}">
                <a16:creationId xmlns:a16="http://schemas.microsoft.com/office/drawing/2014/main" id="{38B0C4C5-0C26-904C-8948-6FE07C16F8ED}"/>
              </a:ext>
            </a:extLst>
          </p:cNvPr>
          <p:cNvSpPr>
            <a:spLocks noGrp="1"/>
          </p:cNvSpPr>
          <p:nvPr>
            <p:ph type="title"/>
          </p:nvPr>
        </p:nvSpPr>
        <p:spPr>
          <a:xfrm>
            <a:off x="609600" y="231692"/>
            <a:ext cx="7924800" cy="725847"/>
          </a:xfrm>
          <a:prstGeom prst="rect">
            <a:avLst/>
          </a:prstGeom>
        </p:spPr>
        <p:txBody>
          <a:bodyPr anchor="ctr"/>
          <a:lstStyle>
            <a:lvl1pPr>
              <a:defRPr sz="3000" b="1">
                <a:latin typeface="+mn-lt"/>
                <a:ea typeface="黑体" panose="02010609060101010101" pitchFamily="49" charset="-122"/>
              </a:defRPr>
            </a:lvl1pPr>
          </a:lstStyle>
          <a:p>
            <a:endParaRPr kumimoji="1" lang="zh-CN" altLang="en-US" dirty="0"/>
          </a:p>
        </p:txBody>
      </p:sp>
      <p:sp>
        <p:nvSpPr>
          <p:cNvPr id="15" name="幻灯片编号占位符 5">
            <a:extLst>
              <a:ext uri="{FF2B5EF4-FFF2-40B4-BE49-F238E27FC236}">
                <a16:creationId xmlns:a16="http://schemas.microsoft.com/office/drawing/2014/main" id="{4AE42BBF-AA06-0E4D-AE6A-363158F5616E}"/>
              </a:ext>
            </a:extLst>
          </p:cNvPr>
          <p:cNvSpPr>
            <a:spLocks noGrp="1"/>
          </p:cNvSpPr>
          <p:nvPr>
            <p:ph type="sldNum" sz="quarter" idx="12"/>
          </p:nvPr>
        </p:nvSpPr>
        <p:spPr>
          <a:xfrm>
            <a:off x="6457950" y="4767263"/>
            <a:ext cx="2057400" cy="273844"/>
          </a:xfrm>
          <a:prstGeom prst="rect">
            <a:avLst/>
          </a:prstGeom>
        </p:spPr>
        <p:txBody>
          <a:bodyPr/>
          <a:lstStyle>
            <a:lvl1pPr algn="r">
              <a:defRPr sz="1050" b="0" i="0">
                <a:latin typeface="Calibri Light" panose="020F0502020204030204" pitchFamily="34" charset="0"/>
                <a:ea typeface="SimSun" panose="02010600030101010101" pitchFamily="2" charset="-122"/>
                <a:cs typeface="Calibri Light" panose="020F0502020204030204" pitchFamily="34" charset="0"/>
              </a:defRPr>
            </a:lvl1pPr>
          </a:lstStyle>
          <a:p>
            <a:fld id="{2C955C39-D9E8-BB40-9080-35AB47FDCF1F}" type="slidenum">
              <a:rPr kumimoji="1" lang="zh-CN" altLang="en-US" smtClean="0"/>
              <a:pPr/>
              <a:t>‹#›</a:t>
            </a:fld>
            <a:endParaRPr kumimoji="1" lang="zh-CN" altLang="en-US"/>
          </a:p>
        </p:txBody>
      </p:sp>
    </p:spTree>
    <p:extLst>
      <p:ext uri="{BB962C8B-B14F-4D97-AF65-F5344CB8AC3E}">
        <p14:creationId xmlns:p14="http://schemas.microsoft.com/office/powerpoint/2010/main" val="2902640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ltLang="zh-CN"/>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en-US" dirty="0"/>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4016867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cxnSp>
        <p:nvCxnSpPr>
          <p:cNvPr id="3145729" name="直接连接符 6"/>
          <p:cNvCxnSpPr>
            <a:cxnSpLocks/>
          </p:cNvCxnSpPr>
          <p:nvPr/>
        </p:nvCxnSpPr>
        <p:spPr>
          <a:xfrm>
            <a:off x="457200" y="1070361"/>
            <a:ext cx="8229600" cy="1191"/>
          </a:xfrm>
          <a:prstGeom prst="line">
            <a:avLst/>
          </a:prstGeom>
          <a:ln w="57150" cap="flat" cmpd="sng" algn="ctr">
            <a:gradFill flip="none" rotWithShape="1">
              <a:gsLst>
                <a:gs pos="0">
                  <a:schemeClr val="accent1"/>
                </a:gs>
                <a:gs pos="20000">
                  <a:schemeClr val="accent2"/>
                </a:gs>
                <a:gs pos="40000">
                  <a:schemeClr val="accent3"/>
                </a:gs>
                <a:gs pos="60000">
                  <a:schemeClr val="accent4"/>
                </a:gs>
                <a:gs pos="80000">
                  <a:schemeClr val="accent5"/>
                </a:gs>
                <a:gs pos="100000">
                  <a:schemeClr val="accent6"/>
                </a:gs>
              </a:gsLst>
              <a:lin ang="0" scaled="1"/>
            </a:gradFill>
            <a:prstDash val="solid"/>
          </a:ln>
          <a:effectLst/>
        </p:spPr>
        <p:style>
          <a:lnRef idx="1">
            <a:schemeClr val="accent1"/>
          </a:lnRef>
          <a:fillRef idx="0">
            <a:schemeClr val="accent1"/>
          </a:fillRef>
          <a:effectRef idx="0">
            <a:schemeClr val="accent1"/>
          </a:effectRef>
          <a:fontRef idx="minor">
            <a:schemeClr val="tx1"/>
          </a:fontRef>
        </p:style>
      </p:cxnSp>
      <p:sp>
        <p:nvSpPr>
          <p:cNvPr id="1048594" name="标题 1"/>
          <p:cNvSpPr>
            <a:spLocks noGrp="1"/>
          </p:cNvSpPr>
          <p:nvPr>
            <p:ph type="title"/>
          </p:nvPr>
        </p:nvSpPr>
        <p:spPr/>
        <p:txBody>
          <a:bodyPr/>
          <a:lstStyle>
            <a:lvl1pPr>
              <a:defRPr>
                <a:ln w="6350" cmpd="dbl">
                  <a:solidFill>
                    <a:schemeClr val="bg2">
                      <a:lumMod val="25000"/>
                      <a:alpha val="50000"/>
                    </a:schemeClr>
                  </a:solidFill>
                  <a:prstDash val="solid"/>
                </a:ln>
                <a:solidFill>
                  <a:schemeClr val="bg2">
                    <a:lumMod val="25000"/>
                  </a:schemeClr>
                </a:solidFill>
                <a:latin typeface="+mj-lt"/>
              </a:defRPr>
            </a:lvl1pPr>
          </a:lstStyle>
          <a:p>
            <a:r>
              <a:rPr kumimoji="0" lang="zh-CN" altLang="en-US"/>
              <a:t>单击此处编辑母版标题样式</a:t>
            </a:r>
            <a:endParaRPr kumimoji="0" lang="en-US" dirty="0"/>
          </a:p>
        </p:txBody>
      </p:sp>
      <p:sp>
        <p:nvSpPr>
          <p:cNvPr id="1048595" name="内容占位符 2"/>
          <p:cNvSpPr>
            <a:spLocks noGrp="1"/>
          </p:cNvSpPr>
          <p:nvPr>
            <p:ph idx="1"/>
          </p:nvPr>
        </p:nvSpPr>
        <p:spPr/>
        <p:txBody>
          <a:bodyPr/>
          <a:lstStyle>
            <a:lvl1pPr>
              <a:defRPr b="1">
                <a:solidFill>
                  <a:srgbClr val="005AA4"/>
                </a:solidFill>
                <a:latin typeface="Cambria Math" pitchFamily="18" charset="0"/>
                <a:ea typeface="微软雅黑" pitchFamily="34" charset="-122"/>
              </a:defRPr>
            </a:lvl1pPr>
            <a:lvl2pPr>
              <a:defRPr sz="1800">
                <a:solidFill>
                  <a:srgbClr val="005AA4"/>
                </a:solidFill>
                <a:latin typeface="Cambria Math" pitchFamily="18" charset="0"/>
                <a:ea typeface="微软雅黑" pitchFamily="34" charset="-122"/>
              </a:defRPr>
            </a:lvl2pPr>
            <a:lvl3pPr>
              <a:defRPr sz="1500">
                <a:solidFill>
                  <a:srgbClr val="005AA4"/>
                </a:solidFill>
                <a:latin typeface="Cambria Math" pitchFamily="18" charset="0"/>
                <a:ea typeface="微软雅黑" pitchFamily="34" charset="-122"/>
              </a:defRPr>
            </a:lvl3pPr>
            <a:lvl4pPr>
              <a:defRPr sz="1350">
                <a:solidFill>
                  <a:srgbClr val="005AA4"/>
                </a:solidFill>
                <a:latin typeface="Cambria Math" pitchFamily="18" charset="0"/>
                <a:ea typeface="微软雅黑" pitchFamily="34" charset="-122"/>
              </a:defRPr>
            </a:lvl4pPr>
            <a:lvl5pPr>
              <a:defRPr sz="1350">
                <a:solidFill>
                  <a:srgbClr val="005AA4"/>
                </a:solidFill>
                <a:latin typeface="Cambria Math" pitchFamily="18" charset="0"/>
                <a:ea typeface="微软雅黑" pitchFamily="34" charset="-122"/>
              </a:defRPr>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dirty="0"/>
          </a:p>
        </p:txBody>
      </p:sp>
      <p:sp>
        <p:nvSpPr>
          <p:cNvPr id="1048598" name="灯片编号占位符 5"/>
          <p:cNvSpPr>
            <a:spLocks noGrp="1"/>
          </p:cNvSpPr>
          <p:nvPr>
            <p:ph type="sldNum" sz="quarter" idx="12"/>
          </p:nvPr>
        </p:nvSpPr>
        <p:spPr/>
        <p:txBody>
          <a:bodyPr/>
          <a:lstStyle/>
          <a:p>
            <a:fld id="{F6C5EBED-CB34-4533-A5FD-C8B2023C7DC6}" type="slidenum">
              <a:rPr lang="zh-CN" altLang="en-US" smtClean="0"/>
              <a:t>‹#›</a:t>
            </a:fld>
            <a:endParaRPr lang="zh-CN" altLang="en-US"/>
          </a:p>
        </p:txBody>
      </p:sp>
    </p:spTree>
    <p:extLst>
      <p:ext uri="{BB962C8B-B14F-4D97-AF65-F5344CB8AC3E}">
        <p14:creationId xmlns:p14="http://schemas.microsoft.com/office/powerpoint/2010/main" val="378450004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组 9"/>
          <p:cNvGrpSpPr/>
          <p:nvPr userDrawn="1"/>
        </p:nvGrpSpPr>
        <p:grpSpPr>
          <a:xfrm>
            <a:off x="1432603" y="1802564"/>
            <a:ext cx="4648542" cy="1914334"/>
            <a:chOff x="2411459" y="1594479"/>
            <a:chExt cx="4648542" cy="1914334"/>
          </a:xfrm>
          <a:solidFill>
            <a:srgbClr val="D9D9D9"/>
          </a:solidFill>
        </p:grpSpPr>
        <p:sp>
          <p:nvSpPr>
            <p:cNvPr id="11" name="文本框 10">
              <a:extLst>
                <a:ext uri="{FF2B5EF4-FFF2-40B4-BE49-F238E27FC236}">
                  <a16:creationId xmlns:a16="http://schemas.microsoft.com/office/drawing/2014/main" id="{626D0233-8ABB-47ED-B63D-788DA5511B6C}"/>
                </a:ext>
              </a:extLst>
            </p:cNvPr>
            <p:cNvSpPr txBox="1"/>
            <p:nvPr/>
          </p:nvSpPr>
          <p:spPr>
            <a:xfrm>
              <a:off x="2411459" y="1594479"/>
              <a:ext cx="4622752" cy="684803"/>
            </a:xfrm>
            <a:prstGeom prst="rect">
              <a:avLst/>
            </a:prstGeom>
            <a:noFill/>
          </p:spPr>
          <p:txBody>
            <a:bodyPr wrap="square" lIns="68580" tIns="34290" rIns="68580" bIns="34290" rtlCol="0">
              <a:spAutoFit/>
            </a:bodyPr>
            <a:lstStyle/>
            <a:p>
              <a:endParaRPr lang="zh-CN" altLang="en-US" sz="4000" spc="98" dirty="0">
                <a:solidFill>
                  <a:srgbClr val="193375"/>
                </a:solidFill>
              </a:endParaRPr>
            </a:p>
          </p:txBody>
        </p:sp>
        <p:sp>
          <p:nvSpPr>
            <p:cNvPr id="12" name="文本框 11">
              <a:extLst>
                <a:ext uri="{FF2B5EF4-FFF2-40B4-BE49-F238E27FC236}">
                  <a16:creationId xmlns:a16="http://schemas.microsoft.com/office/drawing/2014/main" id="{75572C44-53B4-43BE-983B-E88B31CFDC28}"/>
                </a:ext>
              </a:extLst>
            </p:cNvPr>
            <p:cNvSpPr txBox="1"/>
            <p:nvPr/>
          </p:nvSpPr>
          <p:spPr>
            <a:xfrm>
              <a:off x="2424225" y="3111268"/>
              <a:ext cx="4635776" cy="397545"/>
            </a:xfrm>
            <a:prstGeom prst="rect">
              <a:avLst/>
            </a:prstGeom>
            <a:noFill/>
          </p:spPr>
          <p:txBody>
            <a:bodyPr wrap="square" rtlCol="0" anchor="t">
              <a:spAutoFit/>
            </a:bodyPr>
            <a:lstStyle/>
            <a:p>
              <a:pPr>
                <a:lnSpc>
                  <a:spcPct val="150000"/>
                </a:lnSpc>
              </a:pPr>
              <a:endParaRPr lang="en-US" altLang="zh-CN" sz="1400" dirty="0">
                <a:latin typeface="微软雅黑"/>
                <a:ea typeface="微软雅黑"/>
                <a:cs typeface="微软雅黑"/>
              </a:endParaRPr>
            </a:p>
          </p:txBody>
        </p:sp>
      </p:grpSp>
      <p:sp>
        <p:nvSpPr>
          <p:cNvPr id="6" name="幻灯片编号占位符 5"/>
          <p:cNvSpPr>
            <a:spLocks noGrp="1"/>
          </p:cNvSpPr>
          <p:nvPr>
            <p:ph type="sldNum" sz="quarter" idx="4"/>
          </p:nvPr>
        </p:nvSpPr>
        <p:spPr>
          <a:xfrm>
            <a:off x="7010400" y="4869656"/>
            <a:ext cx="2133600" cy="273844"/>
          </a:xfrm>
          <a:prstGeom prst="rect">
            <a:avLst/>
          </a:prstGeom>
        </p:spPr>
        <p:txBody>
          <a:bodyPr vert="horz" lIns="91440" tIns="45720" rIns="91440" bIns="45720" rtlCol="0" anchor="ctr"/>
          <a:lstStyle>
            <a:lvl1pPr>
              <a:defRPr kumimoji="1" lang="zh-CN" altLang="en-US" sz="900" smtClean="0">
                <a:solidFill>
                  <a:schemeClr val="tx1">
                    <a:tint val="75000"/>
                  </a:schemeClr>
                </a:solidFill>
              </a:defRPr>
            </a:lvl1pPr>
          </a:lstStyle>
          <a:p>
            <a:pPr algn="r"/>
            <a:fld id="{FD4F6516-883E-5242-B756-5F986E094651}" type="slidenum">
              <a:rPr lang="en-US" altLang="zh-CN" smtClean="0"/>
              <a:pPr algn="r"/>
              <a:t>‹#›</a:t>
            </a:fld>
            <a:endParaRPr lang="en-US" altLang="zh-CN"/>
          </a:p>
        </p:txBody>
      </p:sp>
    </p:spTree>
    <p:extLst>
      <p:ext uri="{BB962C8B-B14F-4D97-AF65-F5344CB8AC3E}">
        <p14:creationId xmlns:p14="http://schemas.microsoft.com/office/powerpoint/2010/main" val="3990180904"/>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61" r:id="rId4"/>
    <p:sldLayoutId id="2147483652" r:id="rId5"/>
    <p:sldLayoutId id="2147483657" r:id="rId6"/>
    <p:sldLayoutId id="2147483662" r:id="rId7"/>
    <p:sldLayoutId id="2147483663" r:id="rId8"/>
    <p:sldLayoutId id="2147483664" r:id="rId9"/>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4000" b="1" dirty="0"/>
              <a:t>Nerf</a:t>
            </a:r>
            <a:r>
              <a:rPr lang="zh-CN" altLang="en-US" sz="4000" b="1" dirty="0"/>
              <a:t> </a:t>
            </a:r>
            <a:r>
              <a:rPr lang="en-US" altLang="zh-CN" sz="4000" b="1" dirty="0"/>
              <a:t>with normal</a:t>
            </a:r>
            <a:endParaRPr lang="zh-CN" altLang="en-US" sz="40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2930391"/>
            <a:ext cx="1957275" cy="646331"/>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endParaRPr kumimoji="1" lang="en-US" altLang="zh-CN" b="1" dirty="0">
              <a:solidFill>
                <a:schemeClr val="tx2">
                  <a:lumMod val="60000"/>
                  <a:lumOff val="40000"/>
                </a:schemeClr>
              </a:solidFill>
              <a:latin typeface="+mj-lt"/>
              <a:ea typeface="Microsoft New Tai Lue" charset="0"/>
              <a:cs typeface="Microsoft New Tai Lue" charset="0"/>
            </a:endParaRPr>
          </a:p>
          <a:p>
            <a:r>
              <a:rPr kumimoji="1" lang="en-US" altLang="zh-CN" b="1" dirty="0">
                <a:solidFill>
                  <a:schemeClr val="tx2">
                    <a:lumMod val="60000"/>
                    <a:lumOff val="40000"/>
                  </a:schemeClr>
                </a:solidFill>
                <a:latin typeface="+mj-lt"/>
                <a:ea typeface="Microsoft New Tai Lue" charset="0"/>
                <a:cs typeface="Microsoft New Tai Lue" charset="0"/>
              </a:rPr>
              <a:t>2023.11.23</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292255690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10</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ABF9BE-88DB-1132-182C-1FDD7AD97149}"/>
              </a:ext>
            </a:extLst>
          </p:cNvPr>
          <p:cNvSpPr txBox="1"/>
          <p:nvPr/>
        </p:nvSpPr>
        <p:spPr>
          <a:xfrm>
            <a:off x="394854" y="4029688"/>
            <a:ext cx="8354291" cy="923330"/>
          </a:xfrm>
          <a:prstGeom prst="rect">
            <a:avLst/>
          </a:prstGeom>
          <a:noFill/>
        </p:spPr>
        <p:txBody>
          <a:bodyPr wrap="square" rtlCol="0">
            <a:spAutoFit/>
          </a:bodyPr>
          <a:lstStyle/>
          <a:p>
            <a:r>
              <a:rPr lang="zh-CN" altLang="en-US" dirty="0"/>
              <a:t>阶段一：使用预训练网络得到的</a:t>
            </a:r>
            <a:r>
              <a:rPr lang="en-US" altLang="zh-CN" dirty="0"/>
              <a:t>normal</a:t>
            </a:r>
            <a:r>
              <a:rPr lang="zh-CN" altLang="en-US" dirty="0"/>
              <a:t>有监督训练隐式神经网络</a:t>
            </a:r>
            <a:endParaRPr lang="en-US" altLang="zh-CN" dirty="0"/>
          </a:p>
          <a:p>
            <a:r>
              <a:rPr lang="zh-CN" altLang="en-US" dirty="0"/>
              <a:t>阶段二：由于网络得到的</a:t>
            </a:r>
            <a:r>
              <a:rPr lang="en-US" altLang="zh-CN" dirty="0"/>
              <a:t>normal</a:t>
            </a:r>
            <a:r>
              <a:rPr lang="zh-CN" altLang="en-US" dirty="0"/>
              <a:t>过于平滑，不利于椅子腿等纤细结构的建模，因此使用</a:t>
            </a:r>
            <a:r>
              <a:rPr lang="en-US" altLang="zh-CN" dirty="0" err="1"/>
              <a:t>mvs</a:t>
            </a:r>
            <a:r>
              <a:rPr lang="zh-CN" altLang="en-US" dirty="0"/>
              <a:t>来剔除部分不合理的标签。</a:t>
            </a:r>
          </a:p>
        </p:txBody>
      </p:sp>
      <p:pic>
        <p:nvPicPr>
          <p:cNvPr id="4" name="图片 3">
            <a:extLst>
              <a:ext uri="{FF2B5EF4-FFF2-40B4-BE49-F238E27FC236}">
                <a16:creationId xmlns:a16="http://schemas.microsoft.com/office/drawing/2014/main" id="{3CDCD4AC-98B0-D9CC-F23B-6E62550F27E7}"/>
              </a:ext>
            </a:extLst>
          </p:cNvPr>
          <p:cNvPicPr>
            <a:picLocks noChangeAspect="1"/>
          </p:cNvPicPr>
          <p:nvPr/>
        </p:nvPicPr>
        <p:blipFill>
          <a:blip r:embed="rId3"/>
          <a:stretch>
            <a:fillRect/>
          </a:stretch>
        </p:blipFill>
        <p:spPr>
          <a:xfrm>
            <a:off x="1546660" y="918286"/>
            <a:ext cx="5866611" cy="2945054"/>
          </a:xfrm>
          <a:prstGeom prst="rect">
            <a:avLst/>
          </a:prstGeom>
        </p:spPr>
      </p:pic>
    </p:spTree>
    <p:extLst>
      <p:ext uri="{BB962C8B-B14F-4D97-AF65-F5344CB8AC3E}">
        <p14:creationId xmlns:p14="http://schemas.microsoft.com/office/powerpoint/2010/main" val="313943252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11</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FCBB260-E1DD-EE32-14F3-B30E97B25011}"/>
              </a:ext>
            </a:extLst>
          </p:cNvPr>
          <p:cNvPicPr>
            <a:picLocks noChangeAspect="1"/>
          </p:cNvPicPr>
          <p:nvPr/>
        </p:nvPicPr>
        <p:blipFill>
          <a:blip r:embed="rId3"/>
          <a:stretch>
            <a:fillRect/>
          </a:stretch>
        </p:blipFill>
        <p:spPr>
          <a:xfrm>
            <a:off x="165483" y="761917"/>
            <a:ext cx="4268880" cy="1585043"/>
          </a:xfrm>
          <a:prstGeom prst="rect">
            <a:avLst/>
          </a:prstGeom>
        </p:spPr>
      </p:pic>
      <p:pic>
        <p:nvPicPr>
          <p:cNvPr id="7" name="图片 6">
            <a:extLst>
              <a:ext uri="{FF2B5EF4-FFF2-40B4-BE49-F238E27FC236}">
                <a16:creationId xmlns:a16="http://schemas.microsoft.com/office/drawing/2014/main" id="{0044CD48-AA99-DAA7-3536-F2885C6187A0}"/>
              </a:ext>
            </a:extLst>
          </p:cNvPr>
          <p:cNvPicPr>
            <a:picLocks noChangeAspect="1"/>
          </p:cNvPicPr>
          <p:nvPr/>
        </p:nvPicPr>
        <p:blipFill>
          <a:blip r:embed="rId4"/>
          <a:stretch>
            <a:fillRect/>
          </a:stretch>
        </p:blipFill>
        <p:spPr>
          <a:xfrm>
            <a:off x="4434363" y="761917"/>
            <a:ext cx="4502082" cy="4343472"/>
          </a:xfrm>
          <a:prstGeom prst="rect">
            <a:avLst/>
          </a:prstGeom>
        </p:spPr>
      </p:pic>
    </p:spTree>
    <p:extLst>
      <p:ext uri="{BB962C8B-B14F-4D97-AF65-F5344CB8AC3E}">
        <p14:creationId xmlns:p14="http://schemas.microsoft.com/office/powerpoint/2010/main" val="309548247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12</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CC561AF-B856-3642-64D8-90DB0DC1B288}"/>
              </a:ext>
            </a:extLst>
          </p:cNvPr>
          <p:cNvPicPr>
            <a:picLocks noChangeAspect="1"/>
          </p:cNvPicPr>
          <p:nvPr/>
        </p:nvPicPr>
        <p:blipFill>
          <a:blip r:embed="rId3"/>
          <a:stretch>
            <a:fillRect/>
          </a:stretch>
        </p:blipFill>
        <p:spPr>
          <a:xfrm>
            <a:off x="494769" y="815269"/>
            <a:ext cx="7940571" cy="1560782"/>
          </a:xfrm>
          <a:prstGeom prst="rect">
            <a:avLst/>
          </a:prstGeom>
        </p:spPr>
      </p:pic>
      <p:pic>
        <p:nvPicPr>
          <p:cNvPr id="8" name="图片 7">
            <a:extLst>
              <a:ext uri="{FF2B5EF4-FFF2-40B4-BE49-F238E27FC236}">
                <a16:creationId xmlns:a16="http://schemas.microsoft.com/office/drawing/2014/main" id="{D4CDA951-F378-3C2A-2D04-CD392D96D6B0}"/>
              </a:ext>
            </a:extLst>
          </p:cNvPr>
          <p:cNvPicPr>
            <a:picLocks noChangeAspect="1"/>
          </p:cNvPicPr>
          <p:nvPr/>
        </p:nvPicPr>
        <p:blipFill>
          <a:blip r:embed="rId4"/>
          <a:stretch>
            <a:fillRect/>
          </a:stretch>
        </p:blipFill>
        <p:spPr>
          <a:xfrm>
            <a:off x="350520" y="2429391"/>
            <a:ext cx="5814276" cy="2524823"/>
          </a:xfrm>
          <a:prstGeom prst="rect">
            <a:avLst/>
          </a:prstGeom>
        </p:spPr>
      </p:pic>
      <p:sp>
        <p:nvSpPr>
          <p:cNvPr id="9" name="文本框 8">
            <a:extLst>
              <a:ext uri="{FF2B5EF4-FFF2-40B4-BE49-F238E27FC236}">
                <a16:creationId xmlns:a16="http://schemas.microsoft.com/office/drawing/2014/main" id="{2515C3EC-55FA-0D10-E970-60A722B6F22A}"/>
              </a:ext>
            </a:extLst>
          </p:cNvPr>
          <p:cNvSpPr txBox="1"/>
          <p:nvPr/>
        </p:nvSpPr>
        <p:spPr>
          <a:xfrm>
            <a:off x="6240780" y="3076975"/>
            <a:ext cx="2628900" cy="1200329"/>
          </a:xfrm>
          <a:prstGeom prst="rect">
            <a:avLst/>
          </a:prstGeom>
          <a:noFill/>
        </p:spPr>
        <p:txBody>
          <a:bodyPr wrap="square" rtlCol="0">
            <a:spAutoFit/>
          </a:bodyPr>
          <a:lstStyle/>
          <a:p>
            <a:r>
              <a:rPr lang="zh-CN" altLang="en-US" dirty="0"/>
              <a:t>不难发现，对平面的建模是有益的，但是对正常物体的建模是有害的，会导致过度平滑</a:t>
            </a:r>
          </a:p>
        </p:txBody>
      </p:sp>
      <p:sp>
        <p:nvSpPr>
          <p:cNvPr id="10" name="椭圆 9">
            <a:extLst>
              <a:ext uri="{FF2B5EF4-FFF2-40B4-BE49-F238E27FC236}">
                <a16:creationId xmlns:a16="http://schemas.microsoft.com/office/drawing/2014/main" id="{C1C7E8F6-A114-A2CF-C2B8-1B8EDB5F497E}"/>
              </a:ext>
            </a:extLst>
          </p:cNvPr>
          <p:cNvSpPr/>
          <p:nvPr/>
        </p:nvSpPr>
        <p:spPr>
          <a:xfrm>
            <a:off x="2022894" y="2571750"/>
            <a:ext cx="435634" cy="2706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BE5EF26-DDF9-366B-9FB8-583FEC34E127}"/>
              </a:ext>
            </a:extLst>
          </p:cNvPr>
          <p:cNvSpPr/>
          <p:nvPr/>
        </p:nvSpPr>
        <p:spPr>
          <a:xfrm>
            <a:off x="4987505" y="2588823"/>
            <a:ext cx="435634" cy="2706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864513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相关论文</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13</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4276C34-FBBA-BD72-303B-D85815E7FE35}"/>
              </a:ext>
            </a:extLst>
          </p:cNvPr>
          <p:cNvPicPr>
            <a:picLocks noChangeAspect="1"/>
          </p:cNvPicPr>
          <p:nvPr/>
        </p:nvPicPr>
        <p:blipFill>
          <a:blip r:embed="rId3"/>
          <a:stretch>
            <a:fillRect/>
          </a:stretch>
        </p:blipFill>
        <p:spPr>
          <a:xfrm>
            <a:off x="172528" y="774842"/>
            <a:ext cx="4399472" cy="1253939"/>
          </a:xfrm>
          <a:prstGeom prst="rect">
            <a:avLst/>
          </a:prstGeom>
        </p:spPr>
      </p:pic>
      <p:pic>
        <p:nvPicPr>
          <p:cNvPr id="7" name="图片 6">
            <a:extLst>
              <a:ext uri="{FF2B5EF4-FFF2-40B4-BE49-F238E27FC236}">
                <a16:creationId xmlns:a16="http://schemas.microsoft.com/office/drawing/2014/main" id="{2AA0005D-2BDF-D567-3870-36AE13D536E6}"/>
              </a:ext>
            </a:extLst>
          </p:cNvPr>
          <p:cNvPicPr>
            <a:picLocks noChangeAspect="1"/>
          </p:cNvPicPr>
          <p:nvPr/>
        </p:nvPicPr>
        <p:blipFill>
          <a:blip r:embed="rId4"/>
          <a:stretch>
            <a:fillRect/>
          </a:stretch>
        </p:blipFill>
        <p:spPr>
          <a:xfrm>
            <a:off x="215660" y="2012621"/>
            <a:ext cx="7530860" cy="1167796"/>
          </a:xfrm>
          <a:prstGeom prst="rect">
            <a:avLst/>
          </a:prstGeom>
        </p:spPr>
      </p:pic>
      <p:pic>
        <p:nvPicPr>
          <p:cNvPr id="13" name="图片 12">
            <a:extLst>
              <a:ext uri="{FF2B5EF4-FFF2-40B4-BE49-F238E27FC236}">
                <a16:creationId xmlns:a16="http://schemas.microsoft.com/office/drawing/2014/main" id="{97ECF3DC-3A37-58EF-9E5D-01A25DDCA773}"/>
              </a:ext>
            </a:extLst>
          </p:cNvPr>
          <p:cNvPicPr>
            <a:picLocks noChangeAspect="1"/>
          </p:cNvPicPr>
          <p:nvPr/>
        </p:nvPicPr>
        <p:blipFill>
          <a:blip r:embed="rId5"/>
          <a:stretch>
            <a:fillRect/>
          </a:stretch>
        </p:blipFill>
        <p:spPr>
          <a:xfrm>
            <a:off x="288984" y="3452312"/>
            <a:ext cx="3004052" cy="1582367"/>
          </a:xfrm>
          <a:prstGeom prst="rect">
            <a:avLst/>
          </a:prstGeom>
        </p:spPr>
      </p:pic>
      <p:sp>
        <p:nvSpPr>
          <p:cNvPr id="14" name="文本框 13">
            <a:extLst>
              <a:ext uri="{FF2B5EF4-FFF2-40B4-BE49-F238E27FC236}">
                <a16:creationId xmlns:a16="http://schemas.microsoft.com/office/drawing/2014/main" id="{321D8E7E-3E57-2AFC-4EEC-E38193687574}"/>
              </a:ext>
            </a:extLst>
          </p:cNvPr>
          <p:cNvSpPr txBox="1"/>
          <p:nvPr/>
        </p:nvSpPr>
        <p:spPr>
          <a:xfrm>
            <a:off x="4464170" y="1205971"/>
            <a:ext cx="4507302" cy="461665"/>
          </a:xfrm>
          <a:prstGeom prst="rect">
            <a:avLst/>
          </a:prstGeom>
          <a:noFill/>
        </p:spPr>
        <p:txBody>
          <a:bodyPr wrap="square" rtlCol="0">
            <a:spAutoFit/>
          </a:bodyPr>
          <a:lstStyle/>
          <a:p>
            <a:r>
              <a:rPr lang="en-US" altLang="zh-CN" sz="1200" dirty="0"/>
              <a:t>CVPR_2023_Self-Supervised_Super-Plane_for_Neural_3D_Reconstruction</a:t>
            </a:r>
            <a:endParaRPr lang="zh-CN" altLang="en-US" sz="1200" dirty="0"/>
          </a:p>
        </p:txBody>
      </p:sp>
      <p:sp>
        <p:nvSpPr>
          <p:cNvPr id="15" name="文本框 14">
            <a:extLst>
              <a:ext uri="{FF2B5EF4-FFF2-40B4-BE49-F238E27FC236}">
                <a16:creationId xmlns:a16="http://schemas.microsoft.com/office/drawing/2014/main" id="{80FDCB1D-6412-2B28-5553-5004EFCA2B9D}"/>
              </a:ext>
            </a:extLst>
          </p:cNvPr>
          <p:cNvSpPr txBox="1"/>
          <p:nvPr/>
        </p:nvSpPr>
        <p:spPr>
          <a:xfrm>
            <a:off x="-64699" y="3241049"/>
            <a:ext cx="4740215" cy="261610"/>
          </a:xfrm>
          <a:prstGeom prst="rect">
            <a:avLst/>
          </a:prstGeom>
          <a:noFill/>
        </p:spPr>
        <p:txBody>
          <a:bodyPr wrap="square" rtlCol="0">
            <a:spAutoFit/>
          </a:bodyPr>
          <a:lstStyle/>
          <a:p>
            <a:r>
              <a:rPr lang="en-US" altLang="zh-CN" sz="1100" dirty="0"/>
              <a:t>2023_arxiv_Indoor Scene Reconstruction with Fine-Grained Details Using Hybrid</a:t>
            </a:r>
            <a:endParaRPr lang="zh-CN" altLang="en-US" sz="1100" dirty="0"/>
          </a:p>
        </p:txBody>
      </p:sp>
      <p:pic>
        <p:nvPicPr>
          <p:cNvPr id="17" name="图片 16">
            <a:extLst>
              <a:ext uri="{FF2B5EF4-FFF2-40B4-BE49-F238E27FC236}">
                <a16:creationId xmlns:a16="http://schemas.microsoft.com/office/drawing/2014/main" id="{4108DA46-A8E5-6CE4-229B-1B9700FA39BB}"/>
              </a:ext>
            </a:extLst>
          </p:cNvPr>
          <p:cNvPicPr>
            <a:picLocks noChangeAspect="1"/>
          </p:cNvPicPr>
          <p:nvPr/>
        </p:nvPicPr>
        <p:blipFill>
          <a:blip r:embed="rId6"/>
          <a:stretch>
            <a:fillRect/>
          </a:stretch>
        </p:blipFill>
        <p:spPr>
          <a:xfrm>
            <a:off x="4675516" y="3284562"/>
            <a:ext cx="3004052" cy="1606526"/>
          </a:xfrm>
          <a:prstGeom prst="rect">
            <a:avLst/>
          </a:prstGeom>
        </p:spPr>
      </p:pic>
    </p:spTree>
    <p:extLst>
      <p:ext uri="{BB962C8B-B14F-4D97-AF65-F5344CB8AC3E}">
        <p14:creationId xmlns:p14="http://schemas.microsoft.com/office/powerpoint/2010/main" val="356037870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Sphere-Guided Training of Neural Implicit Surface</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2023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029038802"/>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15</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4" y="2110085"/>
            <a:ext cx="6633556" cy="923330"/>
          </a:xfrm>
          <a:prstGeom prst="rect">
            <a:avLst/>
          </a:prstGeom>
          <a:noFill/>
        </p:spPr>
        <p:txBody>
          <a:bodyPr wrap="square" rtlCol="0">
            <a:spAutoFit/>
          </a:bodyPr>
          <a:lstStyle/>
          <a:p>
            <a:r>
              <a:rPr lang="zh-CN" altLang="en-US" dirty="0"/>
              <a:t>解决方案：</a:t>
            </a:r>
            <a:endParaRPr lang="en-US" altLang="zh-CN" dirty="0"/>
          </a:p>
          <a:p>
            <a:r>
              <a:rPr lang="zh-CN" altLang="en-US" dirty="0"/>
              <a:t>设计了一种</a:t>
            </a:r>
            <a:r>
              <a:rPr lang="en-US" altLang="zh-CN" dirty="0" err="1"/>
              <a:t>sdf</a:t>
            </a:r>
            <a:r>
              <a:rPr lang="zh-CN" altLang="en-US" dirty="0"/>
              <a:t>渲染框架下的采样方法（球形点云逼近），从而提高采样效率。</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830641"/>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作者认为对于高频细节，现有的采样方式（</a:t>
            </a:r>
            <a:r>
              <a:rPr lang="en-US" altLang="zh-CN" dirty="0" err="1"/>
              <a:t>sdf</a:t>
            </a:r>
            <a:r>
              <a:rPr lang="zh-CN" altLang="en-US" dirty="0"/>
              <a:t>系列里）不太能表征高频细节，会出现过度平滑的现象。</a:t>
            </a:r>
            <a:endParaRPr lang="en-US" altLang="zh-CN" dirty="0"/>
          </a:p>
        </p:txBody>
      </p:sp>
    </p:spTree>
    <p:extLst>
      <p:ext uri="{BB962C8B-B14F-4D97-AF65-F5344CB8AC3E}">
        <p14:creationId xmlns:p14="http://schemas.microsoft.com/office/powerpoint/2010/main" val="162970614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背景介绍</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16</a:t>
            </a:fld>
            <a:endParaRPr lang="zh-CN" altLang="en-US" sz="1349"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830641"/>
            <a:ext cx="8197813" cy="2031325"/>
          </a:xfrm>
          <a:prstGeom prst="rect">
            <a:avLst/>
          </a:prstGeom>
          <a:noFill/>
        </p:spPr>
        <p:txBody>
          <a:bodyPr wrap="square" rtlCol="0">
            <a:spAutoFit/>
          </a:bodyPr>
          <a:lstStyle/>
          <a:p>
            <a:r>
              <a:rPr lang="zh-CN" altLang="en-US" dirty="0"/>
              <a:t>为了提高采样效率（希望采样点尽可能在物体表面），基于体素渲染的方法主要用到了以下几种方法：</a:t>
            </a:r>
            <a:endParaRPr lang="en-US" altLang="zh-CN" dirty="0"/>
          </a:p>
          <a:p>
            <a:endParaRPr lang="en-US" altLang="zh-CN" dirty="0"/>
          </a:p>
          <a:p>
            <a:r>
              <a:rPr lang="en-US" altLang="zh-CN" dirty="0"/>
              <a:t>1</a:t>
            </a:r>
            <a:r>
              <a:rPr lang="zh-CN" altLang="en-US" dirty="0"/>
              <a:t>，用一个表格（或者</a:t>
            </a:r>
            <a:r>
              <a:rPr lang="en-US" altLang="zh-CN" dirty="0"/>
              <a:t>tiny </a:t>
            </a:r>
            <a:r>
              <a:rPr lang="en-US" altLang="zh-CN" dirty="0" err="1"/>
              <a:t>mlp</a:t>
            </a:r>
            <a:r>
              <a:rPr lang="zh-CN" altLang="en-US" dirty="0"/>
              <a:t>）来记录体素，对于已知是空白的区域就跳过。训练一段时间就更新一次。</a:t>
            </a:r>
            <a:endParaRPr lang="en-US" altLang="zh-CN" dirty="0"/>
          </a:p>
          <a:p>
            <a:r>
              <a:rPr lang="en-US" altLang="zh-CN" dirty="0"/>
              <a:t>2</a:t>
            </a:r>
            <a:r>
              <a:rPr lang="zh-CN" altLang="en-US" dirty="0"/>
              <a:t>，先训练一个</a:t>
            </a:r>
            <a:r>
              <a:rPr lang="en-US" altLang="zh-CN" dirty="0"/>
              <a:t>DVGO</a:t>
            </a:r>
            <a:r>
              <a:rPr lang="zh-CN" altLang="en-US" dirty="0"/>
              <a:t>或者</a:t>
            </a:r>
            <a:r>
              <a:rPr lang="en-US" altLang="zh-CN" dirty="0"/>
              <a:t>INGP</a:t>
            </a:r>
            <a:r>
              <a:rPr lang="zh-CN" altLang="en-US" dirty="0"/>
              <a:t>（大约十几分钟），基于训好的网络作采样。</a:t>
            </a:r>
            <a:endParaRPr lang="en-US" altLang="zh-CN" dirty="0"/>
          </a:p>
          <a:p>
            <a:r>
              <a:rPr lang="en-US" altLang="zh-CN" dirty="0"/>
              <a:t>3</a:t>
            </a:r>
            <a:r>
              <a:rPr lang="zh-CN" altLang="en-US" dirty="0"/>
              <a:t>，八叉树方法自带的空白跳过</a:t>
            </a:r>
            <a:endParaRPr lang="en-US" altLang="zh-CN" dirty="0"/>
          </a:p>
        </p:txBody>
      </p:sp>
      <p:sp>
        <p:nvSpPr>
          <p:cNvPr id="2" name="文本框 1">
            <a:extLst>
              <a:ext uri="{FF2B5EF4-FFF2-40B4-BE49-F238E27FC236}">
                <a16:creationId xmlns:a16="http://schemas.microsoft.com/office/drawing/2014/main" id="{0380DB9F-94D5-A8D2-C0C3-0E4E77F47345}"/>
              </a:ext>
            </a:extLst>
          </p:cNvPr>
          <p:cNvSpPr txBox="1"/>
          <p:nvPr/>
        </p:nvSpPr>
        <p:spPr>
          <a:xfrm>
            <a:off x="382385" y="3067396"/>
            <a:ext cx="8379230" cy="646331"/>
          </a:xfrm>
          <a:prstGeom prst="rect">
            <a:avLst/>
          </a:prstGeom>
          <a:noFill/>
        </p:spPr>
        <p:txBody>
          <a:bodyPr wrap="square" rtlCol="0">
            <a:spAutoFit/>
          </a:bodyPr>
          <a:lstStyle/>
          <a:p>
            <a:r>
              <a:rPr lang="zh-CN" altLang="en-US" dirty="0"/>
              <a:t>但上述方法主要应用在体素渲染中，</a:t>
            </a:r>
            <a:r>
              <a:rPr lang="en-US" altLang="zh-CN" dirty="0" err="1"/>
              <a:t>sdf</a:t>
            </a:r>
            <a:r>
              <a:rPr lang="zh-CN" altLang="en-US" dirty="0"/>
              <a:t>的渲染方法其实并不直接适配（或者说会有一些问题？），暂无较为成熟的采样加速方法？</a:t>
            </a:r>
          </a:p>
        </p:txBody>
      </p:sp>
    </p:spTree>
    <p:extLst>
      <p:ext uri="{BB962C8B-B14F-4D97-AF65-F5344CB8AC3E}">
        <p14:creationId xmlns:p14="http://schemas.microsoft.com/office/powerpoint/2010/main" val="81498298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17</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D2BD1392-8C64-0140-41C8-EAD7B400A155}"/>
              </a:ext>
            </a:extLst>
          </p:cNvPr>
          <p:cNvPicPr>
            <a:picLocks noChangeAspect="1"/>
          </p:cNvPicPr>
          <p:nvPr/>
        </p:nvPicPr>
        <p:blipFill>
          <a:blip r:embed="rId3"/>
          <a:stretch>
            <a:fillRect/>
          </a:stretch>
        </p:blipFill>
        <p:spPr>
          <a:xfrm>
            <a:off x="143119" y="1358092"/>
            <a:ext cx="2807081" cy="2831704"/>
          </a:xfrm>
          <a:prstGeom prst="rect">
            <a:avLst/>
          </a:prstGeom>
        </p:spPr>
      </p:pic>
      <p:pic>
        <p:nvPicPr>
          <p:cNvPr id="9" name="图片 8">
            <a:extLst>
              <a:ext uri="{FF2B5EF4-FFF2-40B4-BE49-F238E27FC236}">
                <a16:creationId xmlns:a16="http://schemas.microsoft.com/office/drawing/2014/main" id="{60A585F4-0CD4-9F3E-048E-C92D0DA6209E}"/>
              </a:ext>
            </a:extLst>
          </p:cNvPr>
          <p:cNvPicPr>
            <a:picLocks noChangeAspect="1"/>
          </p:cNvPicPr>
          <p:nvPr/>
        </p:nvPicPr>
        <p:blipFill>
          <a:blip r:embed="rId4"/>
          <a:stretch>
            <a:fillRect/>
          </a:stretch>
        </p:blipFill>
        <p:spPr>
          <a:xfrm>
            <a:off x="3014898" y="1742303"/>
            <a:ext cx="5840615" cy="1932451"/>
          </a:xfrm>
          <a:prstGeom prst="rect">
            <a:avLst/>
          </a:prstGeom>
        </p:spPr>
      </p:pic>
    </p:spTree>
    <p:extLst>
      <p:ext uri="{BB962C8B-B14F-4D97-AF65-F5344CB8AC3E}">
        <p14:creationId xmlns:p14="http://schemas.microsoft.com/office/powerpoint/2010/main" val="385470532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18</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D69CA16F-2709-4BFE-FB3E-2021E91F010F}"/>
              </a:ext>
            </a:extLst>
          </p:cNvPr>
          <p:cNvSpPr txBox="1"/>
          <p:nvPr/>
        </p:nvSpPr>
        <p:spPr>
          <a:xfrm>
            <a:off x="494769" y="948906"/>
            <a:ext cx="7575242" cy="923330"/>
          </a:xfrm>
          <a:prstGeom prst="rect">
            <a:avLst/>
          </a:prstGeom>
          <a:noFill/>
        </p:spPr>
        <p:txBody>
          <a:bodyPr wrap="square" rtlCol="0">
            <a:spAutoFit/>
          </a:bodyPr>
          <a:lstStyle/>
          <a:p>
            <a:r>
              <a:rPr lang="zh-CN" altLang="en-US" dirty="0"/>
              <a:t>球体一开始半径很大，中心均匀分布，半径随着训练衰减。</a:t>
            </a:r>
            <a:endParaRPr lang="en-US" altLang="zh-CN" dirty="0"/>
          </a:p>
          <a:p>
            <a:r>
              <a:rPr lang="zh-CN" altLang="en-US" dirty="0"/>
              <a:t>中心期望分布在</a:t>
            </a:r>
            <a:r>
              <a:rPr lang="en-US" altLang="zh-CN" dirty="0" err="1"/>
              <a:t>sdf</a:t>
            </a:r>
            <a:r>
              <a:rPr lang="en-US" altLang="zh-CN" dirty="0"/>
              <a:t>=0</a:t>
            </a:r>
            <a:r>
              <a:rPr lang="zh-CN" altLang="en-US" dirty="0"/>
              <a:t>的位置，但避免点云聚集到某一局部最优点，因此设计了两个损失函数</a:t>
            </a:r>
          </a:p>
        </p:txBody>
      </p:sp>
      <p:pic>
        <p:nvPicPr>
          <p:cNvPr id="4" name="图片 3">
            <a:extLst>
              <a:ext uri="{FF2B5EF4-FFF2-40B4-BE49-F238E27FC236}">
                <a16:creationId xmlns:a16="http://schemas.microsoft.com/office/drawing/2014/main" id="{A0823FD5-16CD-7B04-EDA0-59619A2EBFAD}"/>
              </a:ext>
            </a:extLst>
          </p:cNvPr>
          <p:cNvPicPr>
            <a:picLocks noChangeAspect="1"/>
          </p:cNvPicPr>
          <p:nvPr/>
        </p:nvPicPr>
        <p:blipFill>
          <a:blip r:embed="rId3"/>
          <a:stretch>
            <a:fillRect/>
          </a:stretch>
        </p:blipFill>
        <p:spPr>
          <a:xfrm>
            <a:off x="843872" y="2536101"/>
            <a:ext cx="2331849" cy="735164"/>
          </a:xfrm>
          <a:prstGeom prst="rect">
            <a:avLst/>
          </a:prstGeom>
        </p:spPr>
      </p:pic>
      <p:pic>
        <p:nvPicPr>
          <p:cNvPr id="8" name="图片 7">
            <a:extLst>
              <a:ext uri="{FF2B5EF4-FFF2-40B4-BE49-F238E27FC236}">
                <a16:creationId xmlns:a16="http://schemas.microsoft.com/office/drawing/2014/main" id="{B030AA48-F8AA-6023-08E1-1333DC788915}"/>
              </a:ext>
            </a:extLst>
          </p:cNvPr>
          <p:cNvPicPr>
            <a:picLocks noChangeAspect="1"/>
          </p:cNvPicPr>
          <p:nvPr/>
        </p:nvPicPr>
        <p:blipFill>
          <a:blip r:embed="rId4"/>
          <a:stretch>
            <a:fillRect/>
          </a:stretch>
        </p:blipFill>
        <p:spPr>
          <a:xfrm>
            <a:off x="3574543" y="2660582"/>
            <a:ext cx="2918280" cy="646331"/>
          </a:xfrm>
          <a:prstGeom prst="rect">
            <a:avLst/>
          </a:prstGeom>
        </p:spPr>
      </p:pic>
    </p:spTree>
    <p:extLst>
      <p:ext uri="{BB962C8B-B14F-4D97-AF65-F5344CB8AC3E}">
        <p14:creationId xmlns:p14="http://schemas.microsoft.com/office/powerpoint/2010/main" val="179888882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19</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F5F87EB7-ACD0-D249-38D4-124441369920}"/>
              </a:ext>
            </a:extLst>
          </p:cNvPr>
          <p:cNvPicPr>
            <a:picLocks noChangeAspect="1"/>
          </p:cNvPicPr>
          <p:nvPr/>
        </p:nvPicPr>
        <p:blipFill>
          <a:blip r:embed="rId3"/>
          <a:stretch>
            <a:fillRect/>
          </a:stretch>
        </p:blipFill>
        <p:spPr>
          <a:xfrm>
            <a:off x="91390" y="1190445"/>
            <a:ext cx="4572695" cy="3183148"/>
          </a:xfrm>
          <a:prstGeom prst="rect">
            <a:avLst/>
          </a:prstGeom>
        </p:spPr>
      </p:pic>
      <p:pic>
        <p:nvPicPr>
          <p:cNvPr id="12" name="图片 11">
            <a:extLst>
              <a:ext uri="{FF2B5EF4-FFF2-40B4-BE49-F238E27FC236}">
                <a16:creationId xmlns:a16="http://schemas.microsoft.com/office/drawing/2014/main" id="{2E4DD045-33D0-7885-8FE5-1D260C2DE682}"/>
              </a:ext>
            </a:extLst>
          </p:cNvPr>
          <p:cNvPicPr>
            <a:picLocks noChangeAspect="1"/>
          </p:cNvPicPr>
          <p:nvPr/>
        </p:nvPicPr>
        <p:blipFill>
          <a:blip r:embed="rId4"/>
          <a:stretch>
            <a:fillRect/>
          </a:stretch>
        </p:blipFill>
        <p:spPr>
          <a:xfrm>
            <a:off x="4797749" y="1544059"/>
            <a:ext cx="4005507" cy="1112641"/>
          </a:xfrm>
          <a:prstGeom prst="rect">
            <a:avLst/>
          </a:prstGeom>
        </p:spPr>
      </p:pic>
      <p:pic>
        <p:nvPicPr>
          <p:cNvPr id="14" name="图片 13">
            <a:extLst>
              <a:ext uri="{FF2B5EF4-FFF2-40B4-BE49-F238E27FC236}">
                <a16:creationId xmlns:a16="http://schemas.microsoft.com/office/drawing/2014/main" id="{1A42853E-8A43-692A-DCC9-2FE4FFC8F809}"/>
              </a:ext>
            </a:extLst>
          </p:cNvPr>
          <p:cNvPicPr>
            <a:picLocks noChangeAspect="1"/>
          </p:cNvPicPr>
          <p:nvPr/>
        </p:nvPicPr>
        <p:blipFill>
          <a:blip r:embed="rId5"/>
          <a:stretch>
            <a:fillRect/>
          </a:stretch>
        </p:blipFill>
        <p:spPr>
          <a:xfrm>
            <a:off x="4762934" y="2866278"/>
            <a:ext cx="4381066" cy="1283027"/>
          </a:xfrm>
          <a:prstGeom prst="rect">
            <a:avLst/>
          </a:prstGeom>
        </p:spPr>
      </p:pic>
    </p:spTree>
    <p:extLst>
      <p:ext uri="{BB962C8B-B14F-4D97-AF65-F5344CB8AC3E}">
        <p14:creationId xmlns:p14="http://schemas.microsoft.com/office/powerpoint/2010/main" val="45094589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Improving neural implicit surfaces geometry with patch warping </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2022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9265537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20</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F79FD-C4E5-ECCC-5EE0-BF230A721DF6}"/>
              </a:ext>
            </a:extLst>
          </p:cNvPr>
          <p:cNvSpPr txBox="1"/>
          <p:nvPr/>
        </p:nvSpPr>
        <p:spPr>
          <a:xfrm>
            <a:off x="198407" y="723469"/>
            <a:ext cx="8160589" cy="2031325"/>
          </a:xfrm>
          <a:prstGeom prst="rect">
            <a:avLst/>
          </a:prstGeom>
          <a:noFill/>
        </p:spPr>
        <p:txBody>
          <a:bodyPr wrap="square" rtlCol="0">
            <a:spAutoFit/>
          </a:bodyPr>
          <a:lstStyle/>
          <a:p>
            <a:r>
              <a:rPr lang="zh-CN" altLang="en-US" dirty="0"/>
              <a:t>优点：</a:t>
            </a:r>
            <a:endParaRPr lang="en-US" altLang="zh-CN" dirty="0"/>
          </a:p>
          <a:p>
            <a:r>
              <a:rPr lang="zh-CN" altLang="en-US" dirty="0"/>
              <a:t>本文的采样方法的确是一种在</a:t>
            </a:r>
            <a:r>
              <a:rPr lang="en-US" altLang="zh-CN" dirty="0" err="1"/>
              <a:t>sdf</a:t>
            </a:r>
            <a:r>
              <a:rPr lang="zh-CN" altLang="en-US" dirty="0"/>
              <a:t>下较为自然的设计方案，提高了采样效率。相比于八叉树等，一定程度上避免了过拟合，挺好。</a:t>
            </a:r>
            <a:endParaRPr lang="en-US" altLang="zh-CN" dirty="0"/>
          </a:p>
          <a:p>
            <a:r>
              <a:rPr lang="zh-CN" altLang="en-US" dirty="0"/>
              <a:t>缺点（我认为是采样加速的共有问题）：</a:t>
            </a:r>
            <a:endParaRPr lang="en-US" altLang="zh-CN" dirty="0"/>
          </a:p>
          <a:p>
            <a:r>
              <a:rPr lang="en-US" altLang="zh-CN" dirty="0"/>
              <a:t>1</a:t>
            </a:r>
            <a:r>
              <a:rPr lang="zh-CN" altLang="en-US" dirty="0"/>
              <a:t>，快速收敛导致的部分结构缺失，依赖点云的初始化质量</a:t>
            </a:r>
            <a:endParaRPr lang="en-US" altLang="zh-CN" dirty="0"/>
          </a:p>
          <a:p>
            <a:r>
              <a:rPr lang="en-US" altLang="zh-CN" dirty="0"/>
              <a:t>2</a:t>
            </a:r>
            <a:r>
              <a:rPr lang="zh-CN" altLang="en-US" dirty="0"/>
              <a:t>，设置了</a:t>
            </a:r>
            <a:r>
              <a:rPr lang="en-US" altLang="zh-CN" dirty="0"/>
              <a:t>15000</a:t>
            </a:r>
            <a:r>
              <a:rPr lang="zh-CN" altLang="en-US" dirty="0"/>
              <a:t>个的点云，求交和计算间隔的成本挺高的（可能需要再次分块</a:t>
            </a:r>
            <a:r>
              <a:rPr lang="en-US" altLang="zh-CN" dirty="0" err="1"/>
              <a:t>pointnerf</a:t>
            </a:r>
            <a:r>
              <a:rPr lang="zh-CN" altLang="en-US" dirty="0"/>
              <a:t>）</a:t>
            </a:r>
          </a:p>
        </p:txBody>
      </p:sp>
      <p:pic>
        <p:nvPicPr>
          <p:cNvPr id="4" name="图片 3">
            <a:extLst>
              <a:ext uri="{FF2B5EF4-FFF2-40B4-BE49-F238E27FC236}">
                <a16:creationId xmlns:a16="http://schemas.microsoft.com/office/drawing/2014/main" id="{398BA80B-F061-8F10-DD3E-7C4AACE24C22}"/>
              </a:ext>
            </a:extLst>
          </p:cNvPr>
          <p:cNvPicPr>
            <a:picLocks noChangeAspect="1"/>
          </p:cNvPicPr>
          <p:nvPr/>
        </p:nvPicPr>
        <p:blipFill>
          <a:blip r:embed="rId3"/>
          <a:stretch>
            <a:fillRect/>
          </a:stretch>
        </p:blipFill>
        <p:spPr>
          <a:xfrm>
            <a:off x="2120847" y="2786541"/>
            <a:ext cx="3885515" cy="2072800"/>
          </a:xfrm>
          <a:prstGeom prst="rect">
            <a:avLst/>
          </a:prstGeom>
        </p:spPr>
      </p:pic>
    </p:spTree>
    <p:extLst>
      <p:ext uri="{BB962C8B-B14F-4D97-AF65-F5344CB8AC3E}">
        <p14:creationId xmlns:p14="http://schemas.microsoft.com/office/powerpoint/2010/main" val="370936876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21</a:t>
            </a:fld>
            <a:endParaRPr lang="zh-CN" altLang="en-US" sz="1349" dirty="0">
              <a:latin typeface="Microsoft YaHei" panose="020B0503020204020204" pitchFamily="34" charset="-122"/>
              <a:ea typeface="Microsoft YaHei" panose="020B0503020204020204" pitchFamily="34" charset="-122"/>
            </a:endParaRPr>
          </a:p>
        </p:txBody>
      </p:sp>
      <p:sp>
        <p:nvSpPr>
          <p:cNvPr id="8" name="矩形 27">
            <a:extLst>
              <a:ext uri="{FF2B5EF4-FFF2-40B4-BE49-F238E27FC236}">
                <a16:creationId xmlns:a16="http://schemas.microsoft.com/office/drawing/2014/main" id="{A46425B2-AA41-4030-B221-C10C56846E20}"/>
              </a:ext>
            </a:extLst>
          </p:cNvPr>
          <p:cNvSpPr/>
          <p:nvPr/>
        </p:nvSpPr>
        <p:spPr>
          <a:xfrm>
            <a:off x="0" y="2510316"/>
            <a:ext cx="9144000" cy="511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zh-CN" altLang="en-US" sz="2800" b="1" dirty="0">
                <a:latin typeface="+mn-ea"/>
                <a:cs typeface="Times New Roman" charset="0"/>
              </a:rPr>
              <a:t>谢谢</a:t>
            </a:r>
            <a:r>
              <a:rPr lang="en-US" altLang="zh-CN" sz="2800" b="1" dirty="0">
                <a:latin typeface="+mn-ea"/>
                <a:cs typeface="Times New Roman" charset="0"/>
              </a:rPr>
              <a:t>!</a:t>
            </a:r>
            <a:endParaRPr lang="zh-CN" altLang="en-US" sz="2800" b="1" dirty="0">
              <a:latin typeface="+mn-ea"/>
              <a:cs typeface="Times New Roman" charset="0"/>
            </a:endParaRPr>
          </a:p>
        </p:txBody>
      </p:sp>
    </p:spTree>
    <p:extLst>
      <p:ext uri="{BB962C8B-B14F-4D97-AF65-F5344CB8AC3E}">
        <p14:creationId xmlns:p14="http://schemas.microsoft.com/office/powerpoint/2010/main" val="23740510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Neural 3D Scene Reconstruction with the Manhattan-world Assumption </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2022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490615922"/>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23</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241191" y="1610199"/>
            <a:ext cx="8343207" cy="646331"/>
          </a:xfrm>
          <a:prstGeom prst="rect">
            <a:avLst/>
          </a:prstGeom>
          <a:noFill/>
        </p:spPr>
        <p:txBody>
          <a:bodyPr wrap="square" rtlCol="0">
            <a:spAutoFit/>
          </a:bodyPr>
          <a:lstStyle/>
          <a:p>
            <a:r>
              <a:rPr lang="zh-CN" altLang="en-US" dirty="0"/>
              <a:t>解决方案：</a:t>
            </a:r>
            <a:endParaRPr lang="en-US" altLang="zh-CN" dirty="0"/>
          </a:p>
          <a:p>
            <a:r>
              <a:rPr lang="zh-CN" altLang="en-US" dirty="0"/>
              <a:t>引入了深度、法向量的监督，并使用了分割标签来保证正确的几何建模</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241191" y="750347"/>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作者认为</a:t>
            </a:r>
            <a:r>
              <a:rPr lang="zh-CN" altLang="en-US" dirty="0">
                <a:solidFill>
                  <a:srgbClr val="FF0000"/>
                </a:solidFill>
              </a:rPr>
              <a:t>室内</a:t>
            </a:r>
            <a:r>
              <a:rPr lang="zh-CN" altLang="en-US" dirty="0"/>
              <a:t>的重建场景中，存在的主要问题是无纹理区域过多，且主要集中在墙体和地板等位置。</a:t>
            </a:r>
            <a:endParaRPr lang="en-US" altLang="zh-CN" dirty="0"/>
          </a:p>
        </p:txBody>
      </p:sp>
      <p:pic>
        <p:nvPicPr>
          <p:cNvPr id="4" name="图片 3">
            <a:extLst>
              <a:ext uri="{FF2B5EF4-FFF2-40B4-BE49-F238E27FC236}">
                <a16:creationId xmlns:a16="http://schemas.microsoft.com/office/drawing/2014/main" id="{3A783FAC-988B-8AE0-5654-B070CC9D09B8}"/>
              </a:ext>
            </a:extLst>
          </p:cNvPr>
          <p:cNvPicPr>
            <a:picLocks noChangeAspect="1"/>
          </p:cNvPicPr>
          <p:nvPr/>
        </p:nvPicPr>
        <p:blipFill>
          <a:blip r:embed="rId3"/>
          <a:stretch>
            <a:fillRect/>
          </a:stretch>
        </p:blipFill>
        <p:spPr>
          <a:xfrm>
            <a:off x="1868692" y="2508788"/>
            <a:ext cx="4512011" cy="2370322"/>
          </a:xfrm>
          <a:prstGeom prst="rect">
            <a:avLst/>
          </a:prstGeom>
        </p:spPr>
      </p:pic>
    </p:spTree>
    <p:extLst>
      <p:ext uri="{BB962C8B-B14F-4D97-AF65-F5344CB8AC3E}">
        <p14:creationId xmlns:p14="http://schemas.microsoft.com/office/powerpoint/2010/main" val="322169644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24</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A3C266F8-9DD3-5238-BBC9-BBE2F93E7554}"/>
              </a:ext>
            </a:extLst>
          </p:cNvPr>
          <p:cNvPicPr>
            <a:picLocks noChangeAspect="1"/>
          </p:cNvPicPr>
          <p:nvPr/>
        </p:nvPicPr>
        <p:blipFill>
          <a:blip r:embed="rId3"/>
          <a:stretch>
            <a:fillRect/>
          </a:stretch>
        </p:blipFill>
        <p:spPr>
          <a:xfrm>
            <a:off x="85411" y="1052910"/>
            <a:ext cx="8679797" cy="2177632"/>
          </a:xfrm>
          <a:prstGeom prst="rect">
            <a:avLst/>
          </a:prstGeom>
        </p:spPr>
      </p:pic>
      <p:pic>
        <p:nvPicPr>
          <p:cNvPr id="8" name="图片 7">
            <a:extLst>
              <a:ext uri="{FF2B5EF4-FFF2-40B4-BE49-F238E27FC236}">
                <a16:creationId xmlns:a16="http://schemas.microsoft.com/office/drawing/2014/main" id="{97188F72-AA14-9D2E-2BE3-8A202673EFCB}"/>
              </a:ext>
            </a:extLst>
          </p:cNvPr>
          <p:cNvPicPr>
            <a:picLocks noChangeAspect="1"/>
          </p:cNvPicPr>
          <p:nvPr/>
        </p:nvPicPr>
        <p:blipFill>
          <a:blip r:embed="rId4"/>
          <a:stretch>
            <a:fillRect/>
          </a:stretch>
        </p:blipFill>
        <p:spPr>
          <a:xfrm>
            <a:off x="526199" y="3543296"/>
            <a:ext cx="2478259" cy="668349"/>
          </a:xfrm>
          <a:prstGeom prst="rect">
            <a:avLst/>
          </a:prstGeom>
        </p:spPr>
      </p:pic>
      <p:pic>
        <p:nvPicPr>
          <p:cNvPr id="11" name="图片 10">
            <a:extLst>
              <a:ext uri="{FF2B5EF4-FFF2-40B4-BE49-F238E27FC236}">
                <a16:creationId xmlns:a16="http://schemas.microsoft.com/office/drawing/2014/main" id="{31E82804-6B7A-C7F9-8269-1F5162EE5AFA}"/>
              </a:ext>
            </a:extLst>
          </p:cNvPr>
          <p:cNvPicPr>
            <a:picLocks noChangeAspect="1"/>
          </p:cNvPicPr>
          <p:nvPr/>
        </p:nvPicPr>
        <p:blipFill>
          <a:blip r:embed="rId5"/>
          <a:stretch>
            <a:fillRect/>
          </a:stretch>
        </p:blipFill>
        <p:spPr>
          <a:xfrm>
            <a:off x="5687816" y="3587222"/>
            <a:ext cx="2478259" cy="606123"/>
          </a:xfrm>
          <a:prstGeom prst="rect">
            <a:avLst/>
          </a:prstGeom>
        </p:spPr>
      </p:pic>
      <p:pic>
        <p:nvPicPr>
          <p:cNvPr id="13" name="图片 12">
            <a:extLst>
              <a:ext uri="{FF2B5EF4-FFF2-40B4-BE49-F238E27FC236}">
                <a16:creationId xmlns:a16="http://schemas.microsoft.com/office/drawing/2014/main" id="{D813955A-E811-89C6-BC38-8A088B697C80}"/>
              </a:ext>
            </a:extLst>
          </p:cNvPr>
          <p:cNvPicPr>
            <a:picLocks noChangeAspect="1"/>
          </p:cNvPicPr>
          <p:nvPr/>
        </p:nvPicPr>
        <p:blipFill>
          <a:blip r:embed="rId6"/>
          <a:stretch>
            <a:fillRect/>
          </a:stretch>
        </p:blipFill>
        <p:spPr>
          <a:xfrm>
            <a:off x="3004458" y="3600035"/>
            <a:ext cx="2577402" cy="580496"/>
          </a:xfrm>
          <a:prstGeom prst="rect">
            <a:avLst/>
          </a:prstGeom>
        </p:spPr>
      </p:pic>
    </p:spTree>
    <p:extLst>
      <p:ext uri="{BB962C8B-B14F-4D97-AF65-F5344CB8AC3E}">
        <p14:creationId xmlns:p14="http://schemas.microsoft.com/office/powerpoint/2010/main" val="304200524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25</a:t>
            </a:fld>
            <a:endParaRPr lang="zh-CN" altLang="en-US" sz="1349" dirty="0">
              <a:latin typeface="Microsoft YaHei" panose="020B0503020204020204" pitchFamily="34" charset="-122"/>
              <a:ea typeface="Microsoft YaHei" panose="020B0503020204020204" pitchFamily="34" charset="-122"/>
            </a:endParaRPr>
          </a:p>
        </p:txBody>
      </p:sp>
      <p:sp>
        <p:nvSpPr>
          <p:cNvPr id="4" name="TextBox 4">
            <a:extLst>
              <a:ext uri="{FF2B5EF4-FFF2-40B4-BE49-F238E27FC236}">
                <a16:creationId xmlns:a16="http://schemas.microsoft.com/office/drawing/2014/main" id="{72E56BE9-457E-DCAC-3A78-B5B03E9AC640}"/>
              </a:ext>
            </a:extLst>
          </p:cNvPr>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EE5E357D-F08A-4B4E-7C8B-44F0DE8F3AB0}"/>
              </a:ext>
            </a:extLst>
          </p:cNvPr>
          <p:cNvSpPr txBox="1"/>
          <p:nvPr/>
        </p:nvSpPr>
        <p:spPr>
          <a:xfrm>
            <a:off x="494769" y="889462"/>
            <a:ext cx="7942649" cy="646331"/>
          </a:xfrm>
          <a:prstGeom prst="rect">
            <a:avLst/>
          </a:prstGeom>
          <a:noFill/>
        </p:spPr>
        <p:txBody>
          <a:bodyPr wrap="square" rtlCol="0">
            <a:spAutoFit/>
          </a:bodyPr>
          <a:lstStyle/>
          <a:p>
            <a:r>
              <a:rPr lang="zh-CN" altLang="en-US" dirty="0"/>
              <a:t>核心点：曼哈顿世界约束</a:t>
            </a:r>
            <a:endParaRPr lang="en-US" altLang="zh-CN" dirty="0"/>
          </a:p>
          <a:p>
            <a:r>
              <a:rPr lang="zh-CN" altLang="en-US" dirty="0"/>
              <a:t>对于每个像素点，使用类似</a:t>
            </a:r>
            <a:r>
              <a:rPr lang="en-US" altLang="zh-CN" dirty="0" err="1"/>
              <a:t>rgb</a:t>
            </a:r>
            <a:r>
              <a:rPr lang="zh-CN" altLang="en-US" dirty="0"/>
              <a:t>的标签约束</a:t>
            </a:r>
          </a:p>
        </p:txBody>
      </p:sp>
      <p:pic>
        <p:nvPicPr>
          <p:cNvPr id="3" name="图片 2">
            <a:extLst>
              <a:ext uri="{FF2B5EF4-FFF2-40B4-BE49-F238E27FC236}">
                <a16:creationId xmlns:a16="http://schemas.microsoft.com/office/drawing/2014/main" id="{FFF7F161-47C1-F820-ED28-41051136567D}"/>
              </a:ext>
            </a:extLst>
          </p:cNvPr>
          <p:cNvPicPr>
            <a:picLocks noChangeAspect="1"/>
          </p:cNvPicPr>
          <p:nvPr/>
        </p:nvPicPr>
        <p:blipFill>
          <a:blip r:embed="rId3"/>
          <a:stretch>
            <a:fillRect/>
          </a:stretch>
        </p:blipFill>
        <p:spPr>
          <a:xfrm>
            <a:off x="295551" y="1655947"/>
            <a:ext cx="1335031" cy="461492"/>
          </a:xfrm>
          <a:prstGeom prst="rect">
            <a:avLst/>
          </a:prstGeom>
        </p:spPr>
      </p:pic>
      <p:pic>
        <p:nvPicPr>
          <p:cNvPr id="7" name="图片 6">
            <a:extLst>
              <a:ext uri="{FF2B5EF4-FFF2-40B4-BE49-F238E27FC236}">
                <a16:creationId xmlns:a16="http://schemas.microsoft.com/office/drawing/2014/main" id="{D2578015-D1F2-0E1A-6560-5DEC8208A7C4}"/>
              </a:ext>
            </a:extLst>
          </p:cNvPr>
          <p:cNvPicPr>
            <a:picLocks noChangeAspect="1"/>
          </p:cNvPicPr>
          <p:nvPr/>
        </p:nvPicPr>
        <p:blipFill>
          <a:blip r:embed="rId4"/>
          <a:stretch>
            <a:fillRect/>
          </a:stretch>
        </p:blipFill>
        <p:spPr>
          <a:xfrm>
            <a:off x="1546660" y="1655947"/>
            <a:ext cx="2225233" cy="502964"/>
          </a:xfrm>
          <a:prstGeom prst="rect">
            <a:avLst/>
          </a:prstGeom>
        </p:spPr>
      </p:pic>
      <p:pic>
        <p:nvPicPr>
          <p:cNvPr id="11" name="图片 10">
            <a:extLst>
              <a:ext uri="{FF2B5EF4-FFF2-40B4-BE49-F238E27FC236}">
                <a16:creationId xmlns:a16="http://schemas.microsoft.com/office/drawing/2014/main" id="{505446A3-E3C8-B29A-5F78-6EC538ADE74F}"/>
              </a:ext>
            </a:extLst>
          </p:cNvPr>
          <p:cNvPicPr>
            <a:picLocks noChangeAspect="1"/>
          </p:cNvPicPr>
          <p:nvPr/>
        </p:nvPicPr>
        <p:blipFill>
          <a:blip r:embed="rId5"/>
          <a:stretch>
            <a:fillRect/>
          </a:stretch>
        </p:blipFill>
        <p:spPr>
          <a:xfrm>
            <a:off x="3771893" y="1705527"/>
            <a:ext cx="2293819" cy="510584"/>
          </a:xfrm>
          <a:prstGeom prst="rect">
            <a:avLst/>
          </a:prstGeom>
        </p:spPr>
      </p:pic>
      <p:sp>
        <p:nvSpPr>
          <p:cNvPr id="14" name="文本框 13">
            <a:extLst>
              <a:ext uri="{FF2B5EF4-FFF2-40B4-BE49-F238E27FC236}">
                <a16:creationId xmlns:a16="http://schemas.microsoft.com/office/drawing/2014/main" id="{DC6934C5-D417-D607-2272-B70361CCAC9D}"/>
              </a:ext>
            </a:extLst>
          </p:cNvPr>
          <p:cNvSpPr txBox="1"/>
          <p:nvPr/>
        </p:nvSpPr>
        <p:spPr>
          <a:xfrm>
            <a:off x="494768" y="2385845"/>
            <a:ext cx="7942649" cy="369332"/>
          </a:xfrm>
          <a:prstGeom prst="rect">
            <a:avLst/>
          </a:prstGeom>
          <a:noFill/>
        </p:spPr>
        <p:txBody>
          <a:bodyPr wrap="square" rtlCol="0">
            <a:spAutoFit/>
          </a:bodyPr>
          <a:lstStyle/>
          <a:p>
            <a:r>
              <a:rPr lang="zh-CN" altLang="en-US" dirty="0"/>
              <a:t>对于推测出标签的像素点，分别计算是地板还是墙壁的法向量损失</a:t>
            </a:r>
          </a:p>
        </p:txBody>
      </p:sp>
      <p:pic>
        <p:nvPicPr>
          <p:cNvPr id="19" name="图片 18">
            <a:extLst>
              <a:ext uri="{FF2B5EF4-FFF2-40B4-BE49-F238E27FC236}">
                <a16:creationId xmlns:a16="http://schemas.microsoft.com/office/drawing/2014/main" id="{BC7BB9DB-AE86-CDC2-7208-8C14A5E6D37D}"/>
              </a:ext>
            </a:extLst>
          </p:cNvPr>
          <p:cNvPicPr>
            <a:picLocks noChangeAspect="1"/>
          </p:cNvPicPr>
          <p:nvPr/>
        </p:nvPicPr>
        <p:blipFill>
          <a:blip r:embed="rId6"/>
          <a:stretch>
            <a:fillRect/>
          </a:stretch>
        </p:blipFill>
        <p:spPr>
          <a:xfrm>
            <a:off x="434478" y="2953246"/>
            <a:ext cx="1691787" cy="320068"/>
          </a:xfrm>
          <a:prstGeom prst="rect">
            <a:avLst/>
          </a:prstGeom>
        </p:spPr>
      </p:pic>
      <p:pic>
        <p:nvPicPr>
          <p:cNvPr id="21" name="图片 20">
            <a:extLst>
              <a:ext uri="{FF2B5EF4-FFF2-40B4-BE49-F238E27FC236}">
                <a16:creationId xmlns:a16="http://schemas.microsoft.com/office/drawing/2014/main" id="{2923DB93-5C70-C639-30AB-D0647B9272BE}"/>
              </a:ext>
            </a:extLst>
          </p:cNvPr>
          <p:cNvPicPr>
            <a:picLocks noChangeAspect="1"/>
          </p:cNvPicPr>
          <p:nvPr/>
        </p:nvPicPr>
        <p:blipFill>
          <a:blip r:embed="rId7"/>
          <a:stretch>
            <a:fillRect/>
          </a:stretch>
        </p:blipFill>
        <p:spPr>
          <a:xfrm>
            <a:off x="2085109" y="2996906"/>
            <a:ext cx="2225233" cy="350550"/>
          </a:xfrm>
          <a:prstGeom prst="rect">
            <a:avLst/>
          </a:prstGeom>
        </p:spPr>
      </p:pic>
      <p:pic>
        <p:nvPicPr>
          <p:cNvPr id="23" name="图片 22">
            <a:extLst>
              <a:ext uri="{FF2B5EF4-FFF2-40B4-BE49-F238E27FC236}">
                <a16:creationId xmlns:a16="http://schemas.microsoft.com/office/drawing/2014/main" id="{7FBABCED-20D7-99FF-611E-6BE02898974B}"/>
              </a:ext>
            </a:extLst>
          </p:cNvPr>
          <p:cNvPicPr>
            <a:picLocks noChangeAspect="1"/>
          </p:cNvPicPr>
          <p:nvPr/>
        </p:nvPicPr>
        <p:blipFill>
          <a:blip r:embed="rId8"/>
          <a:stretch>
            <a:fillRect/>
          </a:stretch>
        </p:blipFill>
        <p:spPr>
          <a:xfrm>
            <a:off x="4310342" y="2967039"/>
            <a:ext cx="2636748" cy="411516"/>
          </a:xfrm>
          <a:prstGeom prst="rect">
            <a:avLst/>
          </a:prstGeom>
        </p:spPr>
      </p:pic>
      <p:pic>
        <p:nvPicPr>
          <p:cNvPr id="25" name="图片 24">
            <a:extLst>
              <a:ext uri="{FF2B5EF4-FFF2-40B4-BE49-F238E27FC236}">
                <a16:creationId xmlns:a16="http://schemas.microsoft.com/office/drawing/2014/main" id="{368FDAEC-CE80-1C0F-89D6-0DB17CBFBD6A}"/>
              </a:ext>
            </a:extLst>
          </p:cNvPr>
          <p:cNvPicPr>
            <a:picLocks noChangeAspect="1"/>
          </p:cNvPicPr>
          <p:nvPr/>
        </p:nvPicPr>
        <p:blipFill>
          <a:blip r:embed="rId9"/>
          <a:stretch>
            <a:fillRect/>
          </a:stretch>
        </p:blipFill>
        <p:spPr>
          <a:xfrm>
            <a:off x="2271004" y="3296932"/>
            <a:ext cx="3310856" cy="1691260"/>
          </a:xfrm>
          <a:prstGeom prst="rect">
            <a:avLst/>
          </a:prstGeom>
        </p:spPr>
      </p:pic>
    </p:spTree>
    <p:extLst>
      <p:ext uri="{BB962C8B-B14F-4D97-AF65-F5344CB8AC3E}">
        <p14:creationId xmlns:p14="http://schemas.microsoft.com/office/powerpoint/2010/main" val="3570064096"/>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26</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FF10B472-CFBA-61BE-00CA-0CB5BE7A2FC6}"/>
              </a:ext>
            </a:extLst>
          </p:cNvPr>
          <p:cNvPicPr>
            <a:picLocks noChangeAspect="1"/>
          </p:cNvPicPr>
          <p:nvPr/>
        </p:nvPicPr>
        <p:blipFill>
          <a:blip r:embed="rId3"/>
          <a:stretch>
            <a:fillRect/>
          </a:stretch>
        </p:blipFill>
        <p:spPr>
          <a:xfrm>
            <a:off x="214342" y="1117346"/>
            <a:ext cx="4262022" cy="1192562"/>
          </a:xfrm>
          <a:prstGeom prst="rect">
            <a:avLst/>
          </a:prstGeom>
        </p:spPr>
      </p:pic>
      <p:pic>
        <p:nvPicPr>
          <p:cNvPr id="7" name="图片 6">
            <a:extLst>
              <a:ext uri="{FF2B5EF4-FFF2-40B4-BE49-F238E27FC236}">
                <a16:creationId xmlns:a16="http://schemas.microsoft.com/office/drawing/2014/main" id="{5755A1E1-0624-6834-92EC-B46DB547F2A9}"/>
              </a:ext>
            </a:extLst>
          </p:cNvPr>
          <p:cNvPicPr>
            <a:picLocks noChangeAspect="1"/>
          </p:cNvPicPr>
          <p:nvPr/>
        </p:nvPicPr>
        <p:blipFill>
          <a:blip r:embed="rId4"/>
          <a:stretch>
            <a:fillRect/>
          </a:stretch>
        </p:blipFill>
        <p:spPr>
          <a:xfrm>
            <a:off x="4476364" y="1327160"/>
            <a:ext cx="4574246" cy="2811559"/>
          </a:xfrm>
          <a:prstGeom prst="rect">
            <a:avLst/>
          </a:prstGeom>
        </p:spPr>
      </p:pic>
      <p:pic>
        <p:nvPicPr>
          <p:cNvPr id="9" name="图片 8">
            <a:extLst>
              <a:ext uri="{FF2B5EF4-FFF2-40B4-BE49-F238E27FC236}">
                <a16:creationId xmlns:a16="http://schemas.microsoft.com/office/drawing/2014/main" id="{9835580F-EEC8-EDBE-42E5-8E88A9525861}"/>
              </a:ext>
            </a:extLst>
          </p:cNvPr>
          <p:cNvPicPr>
            <a:picLocks noChangeAspect="1"/>
          </p:cNvPicPr>
          <p:nvPr/>
        </p:nvPicPr>
        <p:blipFill>
          <a:blip r:embed="rId5"/>
          <a:stretch>
            <a:fillRect/>
          </a:stretch>
        </p:blipFill>
        <p:spPr>
          <a:xfrm>
            <a:off x="261605" y="2500827"/>
            <a:ext cx="3566469" cy="1920406"/>
          </a:xfrm>
          <a:prstGeom prst="rect">
            <a:avLst/>
          </a:prstGeom>
        </p:spPr>
      </p:pic>
    </p:spTree>
    <p:extLst>
      <p:ext uri="{BB962C8B-B14F-4D97-AF65-F5344CB8AC3E}">
        <p14:creationId xmlns:p14="http://schemas.microsoft.com/office/powerpoint/2010/main" val="138834389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Self-supervised Super-plane for Neural 3D Reconstruction</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2023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330180219"/>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28</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2409343"/>
            <a:ext cx="8343207" cy="923330"/>
          </a:xfrm>
          <a:prstGeom prst="rect">
            <a:avLst/>
          </a:prstGeom>
          <a:noFill/>
        </p:spPr>
        <p:txBody>
          <a:bodyPr wrap="square" rtlCol="0">
            <a:spAutoFit/>
          </a:bodyPr>
          <a:lstStyle/>
          <a:p>
            <a:r>
              <a:rPr lang="zh-CN" altLang="en-US" dirty="0"/>
              <a:t>解决方案：</a:t>
            </a:r>
            <a:endParaRPr lang="en-US" altLang="zh-CN" dirty="0"/>
          </a:p>
          <a:p>
            <a:r>
              <a:rPr lang="zh-CN" altLang="en-US" dirty="0"/>
              <a:t>提出了一种自监督的法向量聚类方法，能够提升弱纹理区域的表现，并实现对表面的分割。</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830641"/>
            <a:ext cx="8197813" cy="1200329"/>
          </a:xfrm>
          <a:prstGeom prst="rect">
            <a:avLst/>
          </a:prstGeom>
          <a:noFill/>
        </p:spPr>
        <p:txBody>
          <a:bodyPr wrap="square" rtlCol="0">
            <a:spAutoFit/>
          </a:bodyPr>
          <a:lstStyle/>
          <a:p>
            <a:r>
              <a:rPr lang="zh-CN" altLang="en-US" dirty="0"/>
              <a:t>问题根源：</a:t>
            </a:r>
            <a:endParaRPr lang="en-US" altLang="zh-CN" dirty="0"/>
          </a:p>
          <a:p>
            <a:r>
              <a:rPr lang="zh-CN" altLang="en-US" dirty="0"/>
              <a:t>作者认为室内的重建场景中，存在的主要问题是无纹理区域过多，导致图像间难以匹配。主流的方法是用预训练的网络提供法向量或者深度监督。</a:t>
            </a:r>
            <a:endParaRPr lang="en-US" altLang="zh-CN" dirty="0"/>
          </a:p>
          <a:p>
            <a:r>
              <a:rPr lang="zh-CN" altLang="en-US" dirty="0"/>
              <a:t>但预训练网络限制了使用场景，需要大量的数据和成本。</a:t>
            </a:r>
            <a:endParaRPr lang="en-US" altLang="zh-CN" dirty="0"/>
          </a:p>
        </p:txBody>
      </p:sp>
    </p:spTree>
    <p:extLst>
      <p:ext uri="{BB962C8B-B14F-4D97-AF65-F5344CB8AC3E}">
        <p14:creationId xmlns:p14="http://schemas.microsoft.com/office/powerpoint/2010/main" val="173305024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29</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52B82B20-214C-2AC7-8AD9-7370CCA5D768}"/>
              </a:ext>
            </a:extLst>
          </p:cNvPr>
          <p:cNvPicPr>
            <a:picLocks noChangeAspect="1"/>
          </p:cNvPicPr>
          <p:nvPr/>
        </p:nvPicPr>
        <p:blipFill>
          <a:blip r:embed="rId3"/>
          <a:stretch>
            <a:fillRect/>
          </a:stretch>
        </p:blipFill>
        <p:spPr>
          <a:xfrm>
            <a:off x="774301" y="802190"/>
            <a:ext cx="7595398" cy="2248581"/>
          </a:xfrm>
          <a:prstGeom prst="rect">
            <a:avLst/>
          </a:prstGeom>
        </p:spPr>
      </p:pic>
      <p:pic>
        <p:nvPicPr>
          <p:cNvPr id="9" name="图片 8">
            <a:extLst>
              <a:ext uri="{FF2B5EF4-FFF2-40B4-BE49-F238E27FC236}">
                <a16:creationId xmlns:a16="http://schemas.microsoft.com/office/drawing/2014/main" id="{12FBAFE9-43FB-3739-D3C5-B18097083197}"/>
              </a:ext>
            </a:extLst>
          </p:cNvPr>
          <p:cNvPicPr>
            <a:picLocks noChangeAspect="1"/>
          </p:cNvPicPr>
          <p:nvPr/>
        </p:nvPicPr>
        <p:blipFill>
          <a:blip r:embed="rId4"/>
          <a:stretch>
            <a:fillRect/>
          </a:stretch>
        </p:blipFill>
        <p:spPr>
          <a:xfrm>
            <a:off x="297194" y="2940175"/>
            <a:ext cx="8220252" cy="1950913"/>
          </a:xfrm>
          <a:prstGeom prst="rect">
            <a:avLst/>
          </a:prstGeom>
        </p:spPr>
      </p:pic>
    </p:spTree>
    <p:extLst>
      <p:ext uri="{BB962C8B-B14F-4D97-AF65-F5344CB8AC3E}">
        <p14:creationId xmlns:p14="http://schemas.microsoft.com/office/powerpoint/2010/main" val="1278752526"/>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4" y="3989693"/>
            <a:ext cx="6633556"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，基于</a:t>
            </a:r>
            <a:r>
              <a:rPr lang="en-US" altLang="zh-CN" dirty="0"/>
              <a:t>patch</a:t>
            </a:r>
            <a:r>
              <a:rPr lang="zh-CN" altLang="en-US" dirty="0"/>
              <a:t>的</a:t>
            </a:r>
            <a:r>
              <a:rPr lang="en-US" altLang="zh-CN" dirty="0"/>
              <a:t>warp</a:t>
            </a:r>
            <a:r>
              <a:rPr lang="zh-CN" altLang="en-US" dirty="0"/>
              <a:t>方法来提供几何矫正。</a:t>
            </a:r>
            <a:endParaRPr lang="en-US" altLang="zh-CN" dirty="0"/>
          </a:p>
          <a:p>
            <a:r>
              <a:rPr lang="en-US" altLang="zh-CN" dirty="0"/>
              <a:t>2</a:t>
            </a:r>
            <a:r>
              <a:rPr lang="zh-CN" altLang="en-US" dirty="0"/>
              <a:t>，基于</a:t>
            </a:r>
            <a:r>
              <a:rPr lang="en-US" altLang="zh-CN" dirty="0"/>
              <a:t>1</a:t>
            </a:r>
            <a:r>
              <a:rPr lang="zh-CN" altLang="en-US" dirty="0"/>
              <a:t>方法提出了对应的</a:t>
            </a:r>
            <a:r>
              <a:rPr lang="en-US" altLang="zh-CN" dirty="0"/>
              <a:t>loss</a:t>
            </a:r>
            <a:r>
              <a:rPr lang="zh-CN" altLang="en-US" dirty="0"/>
              <a:t>来处理极端情况</a:t>
            </a: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4" y="830641"/>
            <a:ext cx="6633556" cy="923330"/>
          </a:xfrm>
          <a:prstGeom prst="rect">
            <a:avLst/>
          </a:prstGeom>
          <a:noFill/>
        </p:spPr>
        <p:txBody>
          <a:bodyPr wrap="square" rtlCol="0">
            <a:spAutoFit/>
          </a:bodyPr>
          <a:lstStyle/>
          <a:p>
            <a:r>
              <a:rPr lang="zh-CN" altLang="en-US" dirty="0"/>
              <a:t>问题根源：</a:t>
            </a:r>
            <a:endParaRPr lang="en-US" altLang="zh-CN" dirty="0"/>
          </a:p>
          <a:p>
            <a:r>
              <a:rPr lang="zh-CN" altLang="en-US" dirty="0"/>
              <a:t>作者认为隐式神经渲染在高频信息的学习上存在缺陷，因此会影响模型对物体的建模</a:t>
            </a:r>
            <a:endParaRPr lang="en-US" altLang="zh-CN" dirty="0"/>
          </a:p>
        </p:txBody>
      </p:sp>
      <p:pic>
        <p:nvPicPr>
          <p:cNvPr id="10" name="图片 9">
            <a:extLst>
              <a:ext uri="{FF2B5EF4-FFF2-40B4-BE49-F238E27FC236}">
                <a16:creationId xmlns:a16="http://schemas.microsoft.com/office/drawing/2014/main" id="{CC441976-92ED-075B-65E7-1D41A53455B8}"/>
              </a:ext>
            </a:extLst>
          </p:cNvPr>
          <p:cNvPicPr>
            <a:picLocks noChangeAspect="1"/>
          </p:cNvPicPr>
          <p:nvPr/>
        </p:nvPicPr>
        <p:blipFill>
          <a:blip r:embed="rId3"/>
          <a:stretch>
            <a:fillRect/>
          </a:stretch>
        </p:blipFill>
        <p:spPr>
          <a:xfrm>
            <a:off x="2560782" y="1547896"/>
            <a:ext cx="3890356" cy="2327388"/>
          </a:xfrm>
          <a:prstGeom prst="rect">
            <a:avLst/>
          </a:prstGeom>
        </p:spPr>
      </p:pic>
    </p:spTree>
    <p:extLst>
      <p:ext uri="{BB962C8B-B14F-4D97-AF65-F5344CB8AC3E}">
        <p14:creationId xmlns:p14="http://schemas.microsoft.com/office/powerpoint/2010/main" val="284811130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30</a:t>
            </a:fld>
            <a:endParaRPr lang="zh-CN" altLang="en-US" sz="1349" dirty="0">
              <a:latin typeface="Microsoft YaHei" panose="020B0503020204020204" pitchFamily="34" charset="-122"/>
              <a:ea typeface="Microsoft YaHei" panose="020B0503020204020204" pitchFamily="34" charset="-122"/>
            </a:endParaRPr>
          </a:p>
        </p:txBody>
      </p:sp>
      <p:sp>
        <p:nvSpPr>
          <p:cNvPr id="4" name="TextBox 4">
            <a:extLst>
              <a:ext uri="{FF2B5EF4-FFF2-40B4-BE49-F238E27FC236}">
                <a16:creationId xmlns:a16="http://schemas.microsoft.com/office/drawing/2014/main" id="{72E56BE9-457E-DCAC-3A78-B5B03E9AC640}"/>
              </a:ext>
            </a:extLst>
          </p:cNvPr>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EE5E357D-F08A-4B4E-7C8B-44F0DE8F3AB0}"/>
              </a:ext>
            </a:extLst>
          </p:cNvPr>
          <p:cNvSpPr txBox="1"/>
          <p:nvPr/>
        </p:nvSpPr>
        <p:spPr>
          <a:xfrm>
            <a:off x="494769" y="889462"/>
            <a:ext cx="7942649" cy="369332"/>
          </a:xfrm>
          <a:prstGeom prst="rect">
            <a:avLst/>
          </a:prstGeom>
          <a:noFill/>
        </p:spPr>
        <p:txBody>
          <a:bodyPr wrap="square" rtlCol="0">
            <a:spAutoFit/>
          </a:bodyPr>
          <a:lstStyle/>
          <a:p>
            <a:r>
              <a:rPr lang="zh-CN" altLang="en-US" dirty="0"/>
              <a:t>超平面约束</a:t>
            </a:r>
          </a:p>
        </p:txBody>
      </p:sp>
      <p:pic>
        <p:nvPicPr>
          <p:cNvPr id="9" name="图片 8">
            <a:extLst>
              <a:ext uri="{FF2B5EF4-FFF2-40B4-BE49-F238E27FC236}">
                <a16:creationId xmlns:a16="http://schemas.microsoft.com/office/drawing/2014/main" id="{A6C12701-88E3-D889-3AA9-35151A3601F0}"/>
              </a:ext>
            </a:extLst>
          </p:cNvPr>
          <p:cNvPicPr>
            <a:picLocks noChangeAspect="1"/>
          </p:cNvPicPr>
          <p:nvPr/>
        </p:nvPicPr>
        <p:blipFill>
          <a:blip r:embed="rId3"/>
          <a:stretch>
            <a:fillRect/>
          </a:stretch>
        </p:blipFill>
        <p:spPr>
          <a:xfrm>
            <a:off x="2592613" y="803292"/>
            <a:ext cx="3442428" cy="797913"/>
          </a:xfrm>
          <a:prstGeom prst="rect">
            <a:avLst/>
          </a:prstGeom>
        </p:spPr>
      </p:pic>
      <p:sp>
        <p:nvSpPr>
          <p:cNvPr id="10" name="文本框 9">
            <a:extLst>
              <a:ext uri="{FF2B5EF4-FFF2-40B4-BE49-F238E27FC236}">
                <a16:creationId xmlns:a16="http://schemas.microsoft.com/office/drawing/2014/main" id="{1386A215-4D34-6D42-8C69-121AFF9BE327}"/>
              </a:ext>
            </a:extLst>
          </p:cNvPr>
          <p:cNvSpPr txBox="1"/>
          <p:nvPr/>
        </p:nvSpPr>
        <p:spPr>
          <a:xfrm>
            <a:off x="494768" y="1909974"/>
            <a:ext cx="7942649" cy="369332"/>
          </a:xfrm>
          <a:prstGeom prst="rect">
            <a:avLst/>
          </a:prstGeom>
          <a:noFill/>
        </p:spPr>
        <p:txBody>
          <a:bodyPr wrap="square" rtlCol="0">
            <a:spAutoFit/>
          </a:bodyPr>
          <a:lstStyle/>
          <a:p>
            <a:r>
              <a:rPr lang="zh-CN" altLang="en-US" dirty="0"/>
              <a:t>特殊区域掩码</a:t>
            </a:r>
            <a:endParaRPr lang="en-US" altLang="zh-CN" dirty="0"/>
          </a:p>
        </p:txBody>
      </p:sp>
      <p:pic>
        <p:nvPicPr>
          <p:cNvPr id="12" name="图片 11">
            <a:extLst>
              <a:ext uri="{FF2B5EF4-FFF2-40B4-BE49-F238E27FC236}">
                <a16:creationId xmlns:a16="http://schemas.microsoft.com/office/drawing/2014/main" id="{98C93F50-B9C4-BB1F-2AC6-071862D3F645}"/>
              </a:ext>
            </a:extLst>
          </p:cNvPr>
          <p:cNvPicPr>
            <a:picLocks noChangeAspect="1"/>
          </p:cNvPicPr>
          <p:nvPr/>
        </p:nvPicPr>
        <p:blipFill>
          <a:blip r:embed="rId4"/>
          <a:stretch>
            <a:fillRect/>
          </a:stretch>
        </p:blipFill>
        <p:spPr>
          <a:xfrm>
            <a:off x="2485867" y="1678911"/>
            <a:ext cx="3700088" cy="1756526"/>
          </a:xfrm>
          <a:prstGeom prst="rect">
            <a:avLst/>
          </a:prstGeom>
        </p:spPr>
      </p:pic>
      <p:sp>
        <p:nvSpPr>
          <p:cNvPr id="13" name="文本框 12">
            <a:extLst>
              <a:ext uri="{FF2B5EF4-FFF2-40B4-BE49-F238E27FC236}">
                <a16:creationId xmlns:a16="http://schemas.microsoft.com/office/drawing/2014/main" id="{734F9D01-CD22-795E-9EC1-CFCBAD6226EA}"/>
              </a:ext>
            </a:extLst>
          </p:cNvPr>
          <p:cNvSpPr txBox="1"/>
          <p:nvPr/>
        </p:nvSpPr>
        <p:spPr>
          <a:xfrm>
            <a:off x="494769" y="3297168"/>
            <a:ext cx="7942649" cy="369332"/>
          </a:xfrm>
          <a:prstGeom prst="rect">
            <a:avLst/>
          </a:prstGeom>
          <a:noFill/>
        </p:spPr>
        <p:txBody>
          <a:bodyPr wrap="square" rtlCol="0">
            <a:spAutoFit/>
          </a:bodyPr>
          <a:lstStyle/>
          <a:p>
            <a:r>
              <a:rPr lang="en-US" altLang="zh-CN" dirty="0" err="1"/>
              <a:t>Eikonal</a:t>
            </a:r>
            <a:r>
              <a:rPr lang="en-US" altLang="zh-CN" dirty="0"/>
              <a:t> Loss</a:t>
            </a:r>
          </a:p>
        </p:txBody>
      </p:sp>
      <p:pic>
        <p:nvPicPr>
          <p:cNvPr id="15" name="图片 14">
            <a:extLst>
              <a:ext uri="{FF2B5EF4-FFF2-40B4-BE49-F238E27FC236}">
                <a16:creationId xmlns:a16="http://schemas.microsoft.com/office/drawing/2014/main" id="{E6DEF5A6-DEAA-C190-4D47-63EB210E0982}"/>
              </a:ext>
            </a:extLst>
          </p:cNvPr>
          <p:cNvPicPr>
            <a:picLocks noChangeAspect="1"/>
          </p:cNvPicPr>
          <p:nvPr/>
        </p:nvPicPr>
        <p:blipFill>
          <a:blip r:embed="rId5"/>
          <a:stretch>
            <a:fillRect/>
          </a:stretch>
        </p:blipFill>
        <p:spPr>
          <a:xfrm>
            <a:off x="3158748" y="3313685"/>
            <a:ext cx="2161397" cy="499413"/>
          </a:xfrm>
          <a:prstGeom prst="rect">
            <a:avLst/>
          </a:prstGeom>
        </p:spPr>
      </p:pic>
      <p:sp>
        <p:nvSpPr>
          <p:cNvPr id="16" name="文本框 15">
            <a:extLst>
              <a:ext uri="{FF2B5EF4-FFF2-40B4-BE49-F238E27FC236}">
                <a16:creationId xmlns:a16="http://schemas.microsoft.com/office/drawing/2014/main" id="{470CC4FD-94F6-5F89-E34C-8532E3C15EDD}"/>
              </a:ext>
            </a:extLst>
          </p:cNvPr>
          <p:cNvSpPr txBox="1"/>
          <p:nvPr/>
        </p:nvSpPr>
        <p:spPr>
          <a:xfrm>
            <a:off x="494769" y="4089173"/>
            <a:ext cx="7942649" cy="369332"/>
          </a:xfrm>
          <a:prstGeom prst="rect">
            <a:avLst/>
          </a:prstGeom>
          <a:noFill/>
        </p:spPr>
        <p:txBody>
          <a:bodyPr wrap="square" rtlCol="0">
            <a:spAutoFit/>
          </a:bodyPr>
          <a:lstStyle/>
          <a:p>
            <a:r>
              <a:rPr lang="zh-CN" altLang="en-US" dirty="0">
                <a:solidFill>
                  <a:srgbClr val="FF0000"/>
                </a:solidFill>
              </a:rPr>
              <a:t>深度损失</a:t>
            </a:r>
            <a:endParaRPr lang="en-US" altLang="zh-CN" dirty="0">
              <a:solidFill>
                <a:srgbClr val="FF0000"/>
              </a:solidFill>
            </a:endParaRPr>
          </a:p>
        </p:txBody>
      </p:sp>
      <p:pic>
        <p:nvPicPr>
          <p:cNvPr id="18" name="图片 17">
            <a:extLst>
              <a:ext uri="{FF2B5EF4-FFF2-40B4-BE49-F238E27FC236}">
                <a16:creationId xmlns:a16="http://schemas.microsoft.com/office/drawing/2014/main" id="{E69FCB09-B6EA-3AA6-FE1B-F8B2FE315E57}"/>
              </a:ext>
            </a:extLst>
          </p:cNvPr>
          <p:cNvPicPr>
            <a:picLocks noChangeAspect="1"/>
          </p:cNvPicPr>
          <p:nvPr/>
        </p:nvPicPr>
        <p:blipFill>
          <a:blip r:embed="rId6"/>
          <a:stretch>
            <a:fillRect/>
          </a:stretch>
        </p:blipFill>
        <p:spPr>
          <a:xfrm>
            <a:off x="3271622" y="4033788"/>
            <a:ext cx="1935648" cy="480102"/>
          </a:xfrm>
          <a:prstGeom prst="rect">
            <a:avLst/>
          </a:prstGeom>
        </p:spPr>
      </p:pic>
    </p:spTree>
    <p:extLst>
      <p:ext uri="{BB962C8B-B14F-4D97-AF65-F5344CB8AC3E}">
        <p14:creationId xmlns:p14="http://schemas.microsoft.com/office/powerpoint/2010/main" val="363684032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31</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B897F158-18BC-A964-0DD8-B2D6ADA630F0}"/>
              </a:ext>
            </a:extLst>
          </p:cNvPr>
          <p:cNvPicPr>
            <a:picLocks noChangeAspect="1"/>
          </p:cNvPicPr>
          <p:nvPr/>
        </p:nvPicPr>
        <p:blipFill>
          <a:blip r:embed="rId3"/>
          <a:stretch>
            <a:fillRect/>
          </a:stretch>
        </p:blipFill>
        <p:spPr>
          <a:xfrm>
            <a:off x="612164" y="773777"/>
            <a:ext cx="5782436" cy="1811729"/>
          </a:xfrm>
          <a:prstGeom prst="rect">
            <a:avLst/>
          </a:prstGeom>
        </p:spPr>
      </p:pic>
      <p:pic>
        <p:nvPicPr>
          <p:cNvPr id="10" name="图片 9">
            <a:extLst>
              <a:ext uri="{FF2B5EF4-FFF2-40B4-BE49-F238E27FC236}">
                <a16:creationId xmlns:a16="http://schemas.microsoft.com/office/drawing/2014/main" id="{F99E5615-ABE7-CA86-6C40-E2B21E5C17B9}"/>
              </a:ext>
            </a:extLst>
          </p:cNvPr>
          <p:cNvPicPr>
            <a:picLocks noChangeAspect="1"/>
          </p:cNvPicPr>
          <p:nvPr/>
        </p:nvPicPr>
        <p:blipFill>
          <a:blip r:embed="rId4"/>
          <a:stretch>
            <a:fillRect/>
          </a:stretch>
        </p:blipFill>
        <p:spPr>
          <a:xfrm>
            <a:off x="617270" y="2568823"/>
            <a:ext cx="6600091" cy="1486739"/>
          </a:xfrm>
          <a:prstGeom prst="rect">
            <a:avLst/>
          </a:prstGeom>
        </p:spPr>
      </p:pic>
      <p:pic>
        <p:nvPicPr>
          <p:cNvPr id="13" name="图片 12">
            <a:extLst>
              <a:ext uri="{FF2B5EF4-FFF2-40B4-BE49-F238E27FC236}">
                <a16:creationId xmlns:a16="http://schemas.microsoft.com/office/drawing/2014/main" id="{1C7ED48F-C79C-0E5F-121E-6AF1EED9E421}"/>
              </a:ext>
            </a:extLst>
          </p:cNvPr>
          <p:cNvPicPr>
            <a:picLocks noChangeAspect="1"/>
          </p:cNvPicPr>
          <p:nvPr/>
        </p:nvPicPr>
        <p:blipFill>
          <a:blip r:embed="rId5"/>
          <a:stretch>
            <a:fillRect/>
          </a:stretch>
        </p:blipFill>
        <p:spPr>
          <a:xfrm>
            <a:off x="617270" y="3977982"/>
            <a:ext cx="7003387" cy="990686"/>
          </a:xfrm>
          <a:prstGeom prst="rect">
            <a:avLst/>
          </a:prstGeom>
        </p:spPr>
      </p:pic>
    </p:spTree>
    <p:extLst>
      <p:ext uri="{BB962C8B-B14F-4D97-AF65-F5344CB8AC3E}">
        <p14:creationId xmlns:p14="http://schemas.microsoft.com/office/powerpoint/2010/main" val="310329045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32</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F79FD-C4E5-ECCC-5EE0-BF230A721DF6}"/>
              </a:ext>
            </a:extLst>
          </p:cNvPr>
          <p:cNvSpPr txBox="1"/>
          <p:nvPr/>
        </p:nvSpPr>
        <p:spPr>
          <a:xfrm>
            <a:off x="198407" y="723469"/>
            <a:ext cx="8160589" cy="1754326"/>
          </a:xfrm>
          <a:prstGeom prst="rect">
            <a:avLst/>
          </a:prstGeom>
          <a:noFill/>
        </p:spPr>
        <p:txBody>
          <a:bodyPr wrap="square" rtlCol="0">
            <a:spAutoFit/>
          </a:bodyPr>
          <a:lstStyle/>
          <a:p>
            <a:r>
              <a:rPr lang="zh-CN" altLang="en-US" dirty="0"/>
              <a:t>优点：</a:t>
            </a:r>
            <a:endParaRPr lang="en-US" altLang="zh-CN" dirty="0"/>
          </a:p>
          <a:p>
            <a:r>
              <a:rPr lang="zh-CN" altLang="en-US" dirty="0"/>
              <a:t>第一篇自监督方法，相比于</a:t>
            </a:r>
            <a:r>
              <a:rPr lang="en-US" altLang="zh-CN" dirty="0"/>
              <a:t>baseline</a:t>
            </a:r>
            <a:r>
              <a:rPr lang="zh-CN" altLang="en-US" dirty="0"/>
              <a:t>有较大的提升（</a:t>
            </a:r>
            <a:r>
              <a:rPr lang="en-US" altLang="zh-CN" dirty="0"/>
              <a:t>0.1</a:t>
            </a:r>
            <a:r>
              <a:rPr lang="zh-CN" altLang="en-US" dirty="0"/>
              <a:t>）</a:t>
            </a:r>
            <a:endParaRPr lang="en-US" altLang="zh-CN" dirty="0"/>
          </a:p>
          <a:p>
            <a:r>
              <a:rPr lang="zh-CN" altLang="en-US" dirty="0"/>
              <a:t>可以考虑改进的点：</a:t>
            </a:r>
            <a:endParaRPr lang="en-US" altLang="zh-CN" dirty="0"/>
          </a:p>
          <a:p>
            <a:r>
              <a:rPr lang="en-US" altLang="zh-CN" dirty="0"/>
              <a:t>1</a:t>
            </a:r>
            <a:r>
              <a:rPr lang="zh-CN" altLang="en-US" dirty="0"/>
              <a:t>，网路结构还是纯</a:t>
            </a:r>
            <a:r>
              <a:rPr lang="en-US" altLang="zh-CN" dirty="0" err="1"/>
              <a:t>mlp</a:t>
            </a:r>
            <a:r>
              <a:rPr lang="zh-CN" altLang="en-US" dirty="0"/>
              <a:t>，没有用上深度信息（</a:t>
            </a:r>
            <a:r>
              <a:rPr lang="en-US" altLang="zh-CN" dirty="0" err="1"/>
              <a:t>monosdf</a:t>
            </a:r>
            <a:r>
              <a:rPr lang="zh-CN" altLang="en-US" dirty="0"/>
              <a:t>）</a:t>
            </a:r>
            <a:endParaRPr lang="en-US" altLang="zh-CN" dirty="0"/>
          </a:p>
          <a:p>
            <a:r>
              <a:rPr lang="en-US" altLang="zh-CN" dirty="0"/>
              <a:t>2</a:t>
            </a:r>
            <a:r>
              <a:rPr lang="zh-CN" altLang="en-US" dirty="0"/>
              <a:t>，聚类的方法是否合理，码本的方法是否可用</a:t>
            </a:r>
            <a:endParaRPr lang="en-US" altLang="zh-CN" dirty="0"/>
          </a:p>
          <a:p>
            <a:r>
              <a:rPr lang="en-US" altLang="zh-CN" dirty="0"/>
              <a:t>3</a:t>
            </a:r>
            <a:r>
              <a:rPr lang="zh-CN" altLang="en-US" dirty="0"/>
              <a:t>，法向量是否有加入的必要（与深度相比）</a:t>
            </a:r>
            <a:endParaRPr lang="en-US" altLang="zh-CN" dirty="0"/>
          </a:p>
        </p:txBody>
      </p:sp>
      <p:sp>
        <p:nvSpPr>
          <p:cNvPr id="3" name="文本框 2">
            <a:extLst>
              <a:ext uri="{FF2B5EF4-FFF2-40B4-BE49-F238E27FC236}">
                <a16:creationId xmlns:a16="http://schemas.microsoft.com/office/drawing/2014/main" id="{CCB7993F-B379-72AB-4F21-8479CA3E40FB}"/>
              </a:ext>
            </a:extLst>
          </p:cNvPr>
          <p:cNvSpPr txBox="1"/>
          <p:nvPr/>
        </p:nvSpPr>
        <p:spPr>
          <a:xfrm>
            <a:off x="0" y="2553439"/>
            <a:ext cx="7499178" cy="646331"/>
          </a:xfrm>
          <a:prstGeom prst="rect">
            <a:avLst/>
          </a:prstGeom>
          <a:noFill/>
        </p:spPr>
        <p:txBody>
          <a:bodyPr wrap="square" rtlCol="0">
            <a:spAutoFit/>
          </a:bodyPr>
          <a:lstStyle/>
          <a:p>
            <a:r>
              <a:rPr lang="en-US" altLang="zh-CN" dirty="0" err="1"/>
              <a:t>Sturctnerf</a:t>
            </a:r>
            <a:r>
              <a:rPr lang="zh-CN" altLang="en-US" dirty="0"/>
              <a:t>的核心是处理少视角的问题，思路类似？有监督。通常</a:t>
            </a:r>
            <a:r>
              <a:rPr lang="en-US" altLang="zh-CN" dirty="0" err="1"/>
              <a:t>sdf</a:t>
            </a:r>
            <a:r>
              <a:rPr lang="en-US" altLang="zh-CN" dirty="0"/>
              <a:t>-base</a:t>
            </a:r>
            <a:r>
              <a:rPr lang="zh-CN" altLang="en-US" dirty="0"/>
              <a:t>和</a:t>
            </a:r>
            <a:r>
              <a:rPr lang="en-US" altLang="zh-CN" dirty="0"/>
              <a:t>voxel-base</a:t>
            </a:r>
            <a:r>
              <a:rPr lang="zh-CN" altLang="en-US" dirty="0"/>
              <a:t>不会互相比。</a:t>
            </a:r>
          </a:p>
        </p:txBody>
      </p:sp>
      <p:pic>
        <p:nvPicPr>
          <p:cNvPr id="7" name="图片 6">
            <a:extLst>
              <a:ext uri="{FF2B5EF4-FFF2-40B4-BE49-F238E27FC236}">
                <a16:creationId xmlns:a16="http://schemas.microsoft.com/office/drawing/2014/main" id="{6455ABA3-EB70-5E23-14E7-2775A70DDEE7}"/>
              </a:ext>
            </a:extLst>
          </p:cNvPr>
          <p:cNvPicPr>
            <a:picLocks noChangeAspect="1"/>
          </p:cNvPicPr>
          <p:nvPr/>
        </p:nvPicPr>
        <p:blipFill>
          <a:blip r:embed="rId3"/>
          <a:stretch>
            <a:fillRect/>
          </a:stretch>
        </p:blipFill>
        <p:spPr>
          <a:xfrm>
            <a:off x="2854722" y="3083136"/>
            <a:ext cx="3353059" cy="1924587"/>
          </a:xfrm>
          <a:prstGeom prst="rect">
            <a:avLst/>
          </a:prstGeom>
        </p:spPr>
      </p:pic>
    </p:spTree>
    <p:extLst>
      <p:ext uri="{BB962C8B-B14F-4D97-AF65-F5344CB8AC3E}">
        <p14:creationId xmlns:p14="http://schemas.microsoft.com/office/powerpoint/2010/main" val="33670779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Volume Rendering of Neural Implicit Surfaces(</a:t>
            </a:r>
            <a:r>
              <a:rPr lang="en-US" altLang="zh-CN" sz="2400" dirty="0" err="1"/>
              <a:t>volsdf</a:t>
            </a:r>
            <a:r>
              <a:rPr lang="en-US" altLang="zh-CN" sz="2400" dirty="0"/>
              <a:t>)</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2021 nips</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674054797"/>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34</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3770895"/>
            <a:ext cx="8343207"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，基于</a:t>
            </a:r>
            <a:r>
              <a:rPr lang="en-US" altLang="zh-CN" dirty="0" err="1"/>
              <a:t>sdf</a:t>
            </a:r>
            <a:r>
              <a:rPr lang="zh-CN" altLang="en-US" dirty="0"/>
              <a:t>的体密度估计方法</a:t>
            </a:r>
            <a:endParaRPr lang="en-US" altLang="zh-CN" dirty="0"/>
          </a:p>
          <a:p>
            <a:r>
              <a:rPr lang="en-US" altLang="zh-CN" dirty="0"/>
              <a:t>2</a:t>
            </a:r>
            <a:r>
              <a:rPr lang="zh-CN" altLang="en-US" dirty="0"/>
              <a:t>，基于误差上界的采样方法</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1247647"/>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文章的核心观点主要聚焦在了采样过程中使用</a:t>
            </a:r>
            <a:r>
              <a:rPr lang="en-US" altLang="zh-CN" dirty="0" err="1"/>
              <a:t>cdf</a:t>
            </a:r>
            <a:r>
              <a:rPr lang="zh-CN" altLang="en-US" dirty="0"/>
              <a:t>来二次估计造成的误差，从而避免表面的偏差（和高频的缺失问题），进而提取出对应的</a:t>
            </a:r>
            <a:r>
              <a:rPr lang="zh-CN" altLang="en-US" dirty="0">
                <a:solidFill>
                  <a:srgbClr val="FF0000"/>
                </a:solidFill>
              </a:rPr>
              <a:t>模型</a:t>
            </a:r>
            <a:r>
              <a:rPr lang="zh-CN" altLang="en-US" dirty="0"/>
              <a:t>。</a:t>
            </a:r>
            <a:endParaRPr lang="en-US" altLang="zh-CN" dirty="0"/>
          </a:p>
        </p:txBody>
      </p:sp>
      <p:pic>
        <p:nvPicPr>
          <p:cNvPr id="4" name="图片 3">
            <a:extLst>
              <a:ext uri="{FF2B5EF4-FFF2-40B4-BE49-F238E27FC236}">
                <a16:creationId xmlns:a16="http://schemas.microsoft.com/office/drawing/2014/main" id="{152303A1-4984-93F8-DB55-2FC87687D6E4}"/>
              </a:ext>
            </a:extLst>
          </p:cNvPr>
          <p:cNvPicPr>
            <a:picLocks noChangeAspect="1"/>
          </p:cNvPicPr>
          <p:nvPr/>
        </p:nvPicPr>
        <p:blipFill>
          <a:blip r:embed="rId3"/>
          <a:stretch>
            <a:fillRect/>
          </a:stretch>
        </p:blipFill>
        <p:spPr>
          <a:xfrm>
            <a:off x="1796374" y="2277342"/>
            <a:ext cx="4710437" cy="1078808"/>
          </a:xfrm>
          <a:prstGeom prst="rect">
            <a:avLst/>
          </a:prstGeom>
        </p:spPr>
      </p:pic>
    </p:spTree>
    <p:extLst>
      <p:ext uri="{BB962C8B-B14F-4D97-AF65-F5344CB8AC3E}">
        <p14:creationId xmlns:p14="http://schemas.microsoft.com/office/powerpoint/2010/main" val="410668034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35</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贡献一：基于</a:t>
            </a:r>
            <a:r>
              <a:rPr lang="en-US" altLang="zh-CN" dirty="0" err="1"/>
              <a:t>sdf</a:t>
            </a:r>
            <a:r>
              <a:rPr lang="zh-CN" altLang="en-US" dirty="0"/>
              <a:t>的体密度函数</a:t>
            </a:r>
          </a:p>
        </p:txBody>
      </p:sp>
      <p:pic>
        <p:nvPicPr>
          <p:cNvPr id="6" name="图片 5">
            <a:extLst>
              <a:ext uri="{FF2B5EF4-FFF2-40B4-BE49-F238E27FC236}">
                <a16:creationId xmlns:a16="http://schemas.microsoft.com/office/drawing/2014/main" id="{4C2288E9-3F84-2FCE-8A97-B4D7815E4C4A}"/>
              </a:ext>
            </a:extLst>
          </p:cNvPr>
          <p:cNvPicPr>
            <a:picLocks noChangeAspect="1"/>
          </p:cNvPicPr>
          <p:nvPr/>
        </p:nvPicPr>
        <p:blipFill>
          <a:blip r:embed="rId3"/>
          <a:stretch>
            <a:fillRect/>
          </a:stretch>
        </p:blipFill>
        <p:spPr>
          <a:xfrm>
            <a:off x="333995" y="1426663"/>
            <a:ext cx="3539728" cy="513003"/>
          </a:xfrm>
          <a:prstGeom prst="rect">
            <a:avLst/>
          </a:prstGeom>
        </p:spPr>
      </p:pic>
      <p:pic>
        <p:nvPicPr>
          <p:cNvPr id="9" name="图片 8">
            <a:extLst>
              <a:ext uri="{FF2B5EF4-FFF2-40B4-BE49-F238E27FC236}">
                <a16:creationId xmlns:a16="http://schemas.microsoft.com/office/drawing/2014/main" id="{F22ED8E7-003C-99D2-B05D-DF4CD5C35B1C}"/>
              </a:ext>
            </a:extLst>
          </p:cNvPr>
          <p:cNvPicPr>
            <a:picLocks noChangeAspect="1"/>
          </p:cNvPicPr>
          <p:nvPr/>
        </p:nvPicPr>
        <p:blipFill>
          <a:blip r:embed="rId4"/>
          <a:stretch>
            <a:fillRect/>
          </a:stretch>
        </p:blipFill>
        <p:spPr>
          <a:xfrm>
            <a:off x="236820" y="2317068"/>
            <a:ext cx="4804939" cy="1015270"/>
          </a:xfrm>
          <a:prstGeom prst="rect">
            <a:avLst/>
          </a:prstGeom>
        </p:spPr>
      </p:pic>
      <p:pic>
        <p:nvPicPr>
          <p:cNvPr id="12" name="图片 11">
            <a:extLst>
              <a:ext uri="{FF2B5EF4-FFF2-40B4-BE49-F238E27FC236}">
                <a16:creationId xmlns:a16="http://schemas.microsoft.com/office/drawing/2014/main" id="{8CA7B634-EA1A-B4D0-5393-EF4F4CBB4355}"/>
              </a:ext>
            </a:extLst>
          </p:cNvPr>
          <p:cNvPicPr>
            <a:picLocks noChangeAspect="1"/>
          </p:cNvPicPr>
          <p:nvPr/>
        </p:nvPicPr>
        <p:blipFill>
          <a:blip r:embed="rId5"/>
          <a:stretch>
            <a:fillRect/>
          </a:stretch>
        </p:blipFill>
        <p:spPr>
          <a:xfrm>
            <a:off x="5183075" y="1303352"/>
            <a:ext cx="3063150" cy="2317621"/>
          </a:xfrm>
          <a:prstGeom prst="rect">
            <a:avLst/>
          </a:prstGeom>
        </p:spPr>
      </p:pic>
      <p:sp>
        <p:nvSpPr>
          <p:cNvPr id="14" name="文本框 13">
            <a:extLst>
              <a:ext uri="{FF2B5EF4-FFF2-40B4-BE49-F238E27FC236}">
                <a16:creationId xmlns:a16="http://schemas.microsoft.com/office/drawing/2014/main" id="{161BDDE0-9BB7-7346-3803-08C0842E04BA}"/>
              </a:ext>
            </a:extLst>
          </p:cNvPr>
          <p:cNvSpPr txBox="1"/>
          <p:nvPr/>
        </p:nvSpPr>
        <p:spPr>
          <a:xfrm>
            <a:off x="333995" y="3779574"/>
            <a:ext cx="8020296" cy="646331"/>
          </a:xfrm>
          <a:prstGeom prst="rect">
            <a:avLst/>
          </a:prstGeom>
          <a:noFill/>
        </p:spPr>
        <p:txBody>
          <a:bodyPr wrap="square" rtlCol="0">
            <a:spAutoFit/>
          </a:bodyPr>
          <a:lstStyle/>
          <a:p>
            <a:r>
              <a:rPr lang="zh-CN" altLang="en-US" dirty="0"/>
              <a:t>在</a:t>
            </a:r>
            <a:r>
              <a:rPr lang="en-US" altLang="zh-CN" dirty="0" err="1"/>
              <a:t>NeRF</a:t>
            </a:r>
            <a:r>
              <a:rPr lang="zh-CN" altLang="en-US" dirty="0"/>
              <a:t>系列中，直接使用神经网络来查询每个三维点的体密度</a:t>
            </a:r>
            <a:endParaRPr lang="en-US" altLang="zh-CN" dirty="0"/>
          </a:p>
          <a:p>
            <a:r>
              <a:rPr lang="zh-CN" altLang="en-US" dirty="0"/>
              <a:t>在</a:t>
            </a:r>
            <a:r>
              <a:rPr lang="en-US" altLang="zh-CN" dirty="0" err="1"/>
              <a:t>sdf</a:t>
            </a:r>
            <a:r>
              <a:rPr lang="zh-CN" altLang="en-US" dirty="0"/>
              <a:t>系列中，使用神经网络来查询每个三维点的</a:t>
            </a:r>
            <a:r>
              <a:rPr lang="en-US" altLang="zh-CN" dirty="0" err="1"/>
              <a:t>sdf</a:t>
            </a:r>
            <a:r>
              <a:rPr lang="zh-CN" altLang="en-US" dirty="0"/>
              <a:t>转化为体密度</a:t>
            </a:r>
          </a:p>
        </p:txBody>
      </p:sp>
      <p:sp>
        <p:nvSpPr>
          <p:cNvPr id="15" name="文本框 14">
            <a:extLst>
              <a:ext uri="{FF2B5EF4-FFF2-40B4-BE49-F238E27FC236}">
                <a16:creationId xmlns:a16="http://schemas.microsoft.com/office/drawing/2014/main" id="{608F12DF-BC52-63B7-8FC6-276475751F79}"/>
              </a:ext>
            </a:extLst>
          </p:cNvPr>
          <p:cNvSpPr txBox="1"/>
          <p:nvPr/>
        </p:nvSpPr>
        <p:spPr>
          <a:xfrm>
            <a:off x="333995" y="4529513"/>
            <a:ext cx="8327867" cy="369332"/>
          </a:xfrm>
          <a:prstGeom prst="rect">
            <a:avLst/>
          </a:prstGeom>
          <a:noFill/>
        </p:spPr>
        <p:txBody>
          <a:bodyPr wrap="square" rtlCol="0">
            <a:spAutoFit/>
          </a:bodyPr>
          <a:lstStyle/>
          <a:p>
            <a:r>
              <a:rPr lang="zh-CN" altLang="en-US" dirty="0"/>
              <a:t>为什么要用</a:t>
            </a:r>
            <a:r>
              <a:rPr lang="en-US" altLang="zh-CN" dirty="0" err="1"/>
              <a:t>sdf</a:t>
            </a:r>
            <a:r>
              <a:rPr lang="zh-CN" altLang="en-US" dirty="0"/>
              <a:t>？</a:t>
            </a:r>
            <a:r>
              <a:rPr lang="en-US" altLang="zh-CN" dirty="0"/>
              <a:t>1</a:t>
            </a:r>
            <a:r>
              <a:rPr lang="zh-CN" altLang="en-US" dirty="0"/>
              <a:t>，</a:t>
            </a:r>
            <a:r>
              <a:rPr lang="en-US" altLang="zh-CN" dirty="0" err="1"/>
              <a:t>sdf</a:t>
            </a:r>
            <a:r>
              <a:rPr lang="zh-CN" altLang="en-US" dirty="0"/>
              <a:t>的表面边界更明确（</a:t>
            </a:r>
            <a:r>
              <a:rPr lang="en-US" altLang="zh-CN" dirty="0"/>
              <a:t>==0</a:t>
            </a:r>
            <a:r>
              <a:rPr lang="zh-CN" altLang="en-US" dirty="0"/>
              <a:t>） </a:t>
            </a:r>
            <a:r>
              <a:rPr lang="en-US" altLang="zh-CN" dirty="0"/>
              <a:t>2</a:t>
            </a:r>
            <a:r>
              <a:rPr lang="zh-CN" altLang="en-US" dirty="0"/>
              <a:t>，有明确的正则项，更好估计</a:t>
            </a:r>
          </a:p>
        </p:txBody>
      </p:sp>
    </p:spTree>
    <p:extLst>
      <p:ext uri="{BB962C8B-B14F-4D97-AF65-F5344CB8AC3E}">
        <p14:creationId xmlns:p14="http://schemas.microsoft.com/office/powerpoint/2010/main" val="2353298150"/>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36</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贡献二：基于</a:t>
            </a:r>
            <a:r>
              <a:rPr lang="en-US" altLang="zh-CN" dirty="0" err="1"/>
              <a:t>cdf</a:t>
            </a:r>
            <a:r>
              <a:rPr lang="zh-CN" altLang="en-US" dirty="0"/>
              <a:t>误差上界的采样方法</a:t>
            </a:r>
          </a:p>
        </p:txBody>
      </p:sp>
      <p:sp>
        <p:nvSpPr>
          <p:cNvPr id="3" name="文本框 2">
            <a:extLst>
              <a:ext uri="{FF2B5EF4-FFF2-40B4-BE49-F238E27FC236}">
                <a16:creationId xmlns:a16="http://schemas.microsoft.com/office/drawing/2014/main" id="{2700EC48-BF59-5B9C-BF42-8DFC62D62E43}"/>
              </a:ext>
            </a:extLst>
          </p:cNvPr>
          <p:cNvSpPr txBox="1"/>
          <p:nvPr/>
        </p:nvSpPr>
        <p:spPr>
          <a:xfrm>
            <a:off x="342800" y="1260023"/>
            <a:ext cx="8709760" cy="369332"/>
          </a:xfrm>
          <a:prstGeom prst="rect">
            <a:avLst/>
          </a:prstGeom>
          <a:noFill/>
        </p:spPr>
        <p:txBody>
          <a:bodyPr wrap="square" rtlCol="0">
            <a:spAutoFit/>
          </a:bodyPr>
          <a:lstStyle/>
          <a:p>
            <a:r>
              <a:rPr lang="zh-CN" altLang="en-US" dirty="0"/>
              <a:t>在一阶段的均匀采样中，需要每个点来表征一个区间，这就带来了分布的偏差。</a:t>
            </a:r>
          </a:p>
        </p:txBody>
      </p:sp>
      <p:pic>
        <p:nvPicPr>
          <p:cNvPr id="7" name="图片 6">
            <a:extLst>
              <a:ext uri="{FF2B5EF4-FFF2-40B4-BE49-F238E27FC236}">
                <a16:creationId xmlns:a16="http://schemas.microsoft.com/office/drawing/2014/main" id="{41AC5E0E-F531-2637-2F95-E56AF14F479C}"/>
              </a:ext>
            </a:extLst>
          </p:cNvPr>
          <p:cNvPicPr>
            <a:picLocks noChangeAspect="1"/>
          </p:cNvPicPr>
          <p:nvPr/>
        </p:nvPicPr>
        <p:blipFill>
          <a:blip r:embed="rId3"/>
          <a:stretch>
            <a:fillRect/>
          </a:stretch>
        </p:blipFill>
        <p:spPr>
          <a:xfrm>
            <a:off x="102444" y="1969483"/>
            <a:ext cx="8639447" cy="1138642"/>
          </a:xfrm>
          <a:prstGeom prst="rect">
            <a:avLst/>
          </a:prstGeom>
        </p:spPr>
      </p:pic>
      <p:pic>
        <p:nvPicPr>
          <p:cNvPr id="13" name="图片 12">
            <a:extLst>
              <a:ext uri="{FF2B5EF4-FFF2-40B4-BE49-F238E27FC236}">
                <a16:creationId xmlns:a16="http://schemas.microsoft.com/office/drawing/2014/main" id="{1CA9F780-2A7D-5298-73BC-F4D3E211133D}"/>
              </a:ext>
            </a:extLst>
          </p:cNvPr>
          <p:cNvPicPr>
            <a:picLocks noChangeAspect="1"/>
          </p:cNvPicPr>
          <p:nvPr/>
        </p:nvPicPr>
        <p:blipFill>
          <a:blip r:embed="rId4"/>
          <a:stretch>
            <a:fillRect/>
          </a:stretch>
        </p:blipFill>
        <p:spPr>
          <a:xfrm>
            <a:off x="1284456" y="3236405"/>
            <a:ext cx="6132160" cy="961523"/>
          </a:xfrm>
          <a:prstGeom prst="rect">
            <a:avLst/>
          </a:prstGeom>
        </p:spPr>
      </p:pic>
    </p:spTree>
    <p:extLst>
      <p:ext uri="{BB962C8B-B14F-4D97-AF65-F5344CB8AC3E}">
        <p14:creationId xmlns:p14="http://schemas.microsoft.com/office/powerpoint/2010/main" val="156240323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37</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贡献二：基于</a:t>
            </a:r>
            <a:r>
              <a:rPr lang="en-US" altLang="zh-CN" dirty="0" err="1"/>
              <a:t>cdf</a:t>
            </a:r>
            <a:r>
              <a:rPr lang="zh-CN" altLang="en-US" dirty="0"/>
              <a:t>误差上界的采样方法</a:t>
            </a:r>
          </a:p>
        </p:txBody>
      </p:sp>
      <p:sp>
        <p:nvSpPr>
          <p:cNvPr id="3" name="文本框 2">
            <a:extLst>
              <a:ext uri="{FF2B5EF4-FFF2-40B4-BE49-F238E27FC236}">
                <a16:creationId xmlns:a16="http://schemas.microsoft.com/office/drawing/2014/main" id="{2700EC48-BF59-5B9C-BF42-8DFC62D62E43}"/>
              </a:ext>
            </a:extLst>
          </p:cNvPr>
          <p:cNvSpPr txBox="1"/>
          <p:nvPr/>
        </p:nvSpPr>
        <p:spPr>
          <a:xfrm>
            <a:off x="494769" y="3841045"/>
            <a:ext cx="8709760" cy="369332"/>
          </a:xfrm>
          <a:prstGeom prst="rect">
            <a:avLst/>
          </a:prstGeom>
          <a:noFill/>
        </p:spPr>
        <p:txBody>
          <a:bodyPr wrap="square" rtlCol="0">
            <a:spAutoFit/>
          </a:bodyPr>
          <a:lstStyle/>
          <a:p>
            <a:r>
              <a:rPr lang="zh-CN" altLang="en-US" dirty="0"/>
              <a:t>用</a:t>
            </a:r>
            <a:r>
              <a:rPr lang="en-US" altLang="zh-CN" dirty="0" err="1"/>
              <a:t>cdf</a:t>
            </a:r>
            <a:r>
              <a:rPr lang="zh-CN" altLang="en-US" dirty="0"/>
              <a:t>来表征分布的误差上界只取决与</a:t>
            </a:r>
            <a:r>
              <a:rPr lang="en-US" altLang="zh-CN" dirty="0"/>
              <a:t>β</a:t>
            </a:r>
            <a:r>
              <a:rPr lang="zh-CN" altLang="en-US" dirty="0"/>
              <a:t>和采样间隔（即采样个数）</a:t>
            </a:r>
          </a:p>
        </p:txBody>
      </p:sp>
      <p:pic>
        <p:nvPicPr>
          <p:cNvPr id="17" name="图片 16">
            <a:extLst>
              <a:ext uri="{FF2B5EF4-FFF2-40B4-BE49-F238E27FC236}">
                <a16:creationId xmlns:a16="http://schemas.microsoft.com/office/drawing/2014/main" id="{59B88CEF-4F88-8659-A2A0-6BD1AE0E779B}"/>
              </a:ext>
            </a:extLst>
          </p:cNvPr>
          <p:cNvPicPr>
            <a:picLocks noChangeAspect="1"/>
          </p:cNvPicPr>
          <p:nvPr/>
        </p:nvPicPr>
        <p:blipFill>
          <a:blip r:embed="rId3"/>
          <a:stretch>
            <a:fillRect/>
          </a:stretch>
        </p:blipFill>
        <p:spPr>
          <a:xfrm>
            <a:off x="761270" y="1391050"/>
            <a:ext cx="6668078" cy="609653"/>
          </a:xfrm>
          <a:prstGeom prst="rect">
            <a:avLst/>
          </a:prstGeom>
        </p:spPr>
      </p:pic>
      <p:pic>
        <p:nvPicPr>
          <p:cNvPr id="19" name="图片 18">
            <a:extLst>
              <a:ext uri="{FF2B5EF4-FFF2-40B4-BE49-F238E27FC236}">
                <a16:creationId xmlns:a16="http://schemas.microsoft.com/office/drawing/2014/main" id="{8907AEBB-0437-BEB6-2370-1AE512D7FACC}"/>
              </a:ext>
            </a:extLst>
          </p:cNvPr>
          <p:cNvPicPr>
            <a:picLocks noChangeAspect="1"/>
          </p:cNvPicPr>
          <p:nvPr/>
        </p:nvPicPr>
        <p:blipFill>
          <a:blip r:embed="rId4"/>
          <a:stretch>
            <a:fillRect/>
          </a:stretch>
        </p:blipFill>
        <p:spPr>
          <a:xfrm>
            <a:off x="1076706" y="2295356"/>
            <a:ext cx="6072839" cy="1545689"/>
          </a:xfrm>
          <a:prstGeom prst="rect">
            <a:avLst/>
          </a:prstGeom>
        </p:spPr>
      </p:pic>
      <p:sp>
        <p:nvSpPr>
          <p:cNvPr id="4" name="椭圆 3">
            <a:extLst>
              <a:ext uri="{FF2B5EF4-FFF2-40B4-BE49-F238E27FC236}">
                <a16:creationId xmlns:a16="http://schemas.microsoft.com/office/drawing/2014/main" id="{34107EA0-22C5-702B-1673-039A234BD8D1}"/>
              </a:ext>
            </a:extLst>
          </p:cNvPr>
          <p:cNvSpPr/>
          <p:nvPr/>
        </p:nvSpPr>
        <p:spPr>
          <a:xfrm>
            <a:off x="5647173" y="3259806"/>
            <a:ext cx="356717" cy="32636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999CF218-F159-EAEF-E43F-4D1AD4D6C1F4}"/>
              </a:ext>
            </a:extLst>
          </p:cNvPr>
          <p:cNvSpPr/>
          <p:nvPr/>
        </p:nvSpPr>
        <p:spPr>
          <a:xfrm>
            <a:off x="4979034" y="3440509"/>
            <a:ext cx="356717" cy="32636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3C93B34-FE31-60FA-36A6-0DB475B6C9C0}"/>
              </a:ext>
            </a:extLst>
          </p:cNvPr>
          <p:cNvSpPr txBox="1"/>
          <p:nvPr/>
        </p:nvSpPr>
        <p:spPr>
          <a:xfrm>
            <a:off x="479696" y="4280589"/>
            <a:ext cx="8709760" cy="369332"/>
          </a:xfrm>
          <a:prstGeom prst="rect">
            <a:avLst/>
          </a:prstGeom>
          <a:noFill/>
        </p:spPr>
        <p:txBody>
          <a:bodyPr wrap="square" rtlCol="0">
            <a:spAutoFit/>
          </a:bodyPr>
          <a:lstStyle/>
          <a:p>
            <a:r>
              <a:rPr lang="zh-CN" altLang="en-US" dirty="0"/>
              <a:t>问题：如何最大化的利用采样点数使其接近</a:t>
            </a:r>
            <a:r>
              <a:rPr lang="en-US" altLang="zh-CN" dirty="0"/>
              <a:t>β</a:t>
            </a:r>
            <a:r>
              <a:rPr lang="zh-CN" altLang="en-US" dirty="0"/>
              <a:t>？  二分</a:t>
            </a:r>
          </a:p>
        </p:txBody>
      </p:sp>
    </p:spTree>
    <p:extLst>
      <p:ext uri="{BB962C8B-B14F-4D97-AF65-F5344CB8AC3E}">
        <p14:creationId xmlns:p14="http://schemas.microsoft.com/office/powerpoint/2010/main" val="119867626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38</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贡献二：基于</a:t>
            </a:r>
            <a:r>
              <a:rPr lang="en-US" altLang="zh-CN" dirty="0" err="1"/>
              <a:t>cdf</a:t>
            </a:r>
            <a:r>
              <a:rPr lang="zh-CN" altLang="en-US" dirty="0"/>
              <a:t>误差上界的采样方法</a:t>
            </a:r>
          </a:p>
        </p:txBody>
      </p:sp>
      <p:pic>
        <p:nvPicPr>
          <p:cNvPr id="9" name="图片 8">
            <a:extLst>
              <a:ext uri="{FF2B5EF4-FFF2-40B4-BE49-F238E27FC236}">
                <a16:creationId xmlns:a16="http://schemas.microsoft.com/office/drawing/2014/main" id="{D3D5D2D6-2048-0C47-4D8F-ADB492182846}"/>
              </a:ext>
            </a:extLst>
          </p:cNvPr>
          <p:cNvPicPr>
            <a:picLocks noChangeAspect="1"/>
          </p:cNvPicPr>
          <p:nvPr/>
        </p:nvPicPr>
        <p:blipFill>
          <a:blip r:embed="rId3"/>
          <a:stretch>
            <a:fillRect/>
          </a:stretch>
        </p:blipFill>
        <p:spPr>
          <a:xfrm>
            <a:off x="333995" y="1386672"/>
            <a:ext cx="2249922" cy="2813539"/>
          </a:xfrm>
          <a:prstGeom prst="rect">
            <a:avLst/>
          </a:prstGeom>
        </p:spPr>
      </p:pic>
      <p:pic>
        <p:nvPicPr>
          <p:cNvPr id="11" name="图片 10">
            <a:extLst>
              <a:ext uri="{FF2B5EF4-FFF2-40B4-BE49-F238E27FC236}">
                <a16:creationId xmlns:a16="http://schemas.microsoft.com/office/drawing/2014/main" id="{050403A9-D675-E11F-16B7-CEB4CE921306}"/>
              </a:ext>
            </a:extLst>
          </p:cNvPr>
          <p:cNvPicPr>
            <a:picLocks noChangeAspect="1"/>
          </p:cNvPicPr>
          <p:nvPr/>
        </p:nvPicPr>
        <p:blipFill>
          <a:blip r:embed="rId4"/>
          <a:stretch>
            <a:fillRect/>
          </a:stretch>
        </p:blipFill>
        <p:spPr>
          <a:xfrm>
            <a:off x="3191702" y="1586751"/>
            <a:ext cx="5145271" cy="2417517"/>
          </a:xfrm>
          <a:prstGeom prst="rect">
            <a:avLst/>
          </a:prstGeom>
        </p:spPr>
      </p:pic>
      <p:pic>
        <p:nvPicPr>
          <p:cNvPr id="14" name="图片 13">
            <a:extLst>
              <a:ext uri="{FF2B5EF4-FFF2-40B4-BE49-F238E27FC236}">
                <a16:creationId xmlns:a16="http://schemas.microsoft.com/office/drawing/2014/main" id="{A84F960D-6273-B71A-A2F8-8D17C8EDF7A2}"/>
              </a:ext>
            </a:extLst>
          </p:cNvPr>
          <p:cNvPicPr>
            <a:picLocks noChangeAspect="1"/>
          </p:cNvPicPr>
          <p:nvPr/>
        </p:nvPicPr>
        <p:blipFill>
          <a:blip r:embed="rId5"/>
          <a:stretch>
            <a:fillRect/>
          </a:stretch>
        </p:blipFill>
        <p:spPr>
          <a:xfrm>
            <a:off x="3191702" y="4097127"/>
            <a:ext cx="5113463" cy="701101"/>
          </a:xfrm>
          <a:prstGeom prst="rect">
            <a:avLst/>
          </a:prstGeom>
        </p:spPr>
      </p:pic>
    </p:spTree>
    <p:extLst>
      <p:ext uri="{BB962C8B-B14F-4D97-AF65-F5344CB8AC3E}">
        <p14:creationId xmlns:p14="http://schemas.microsoft.com/office/powerpoint/2010/main" val="315594252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39</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E4641AAE-676E-82F9-287E-4BC3806C6807}"/>
              </a:ext>
            </a:extLst>
          </p:cNvPr>
          <p:cNvPicPr>
            <a:picLocks noChangeAspect="1"/>
          </p:cNvPicPr>
          <p:nvPr/>
        </p:nvPicPr>
        <p:blipFill>
          <a:blip r:embed="rId3"/>
          <a:stretch>
            <a:fillRect/>
          </a:stretch>
        </p:blipFill>
        <p:spPr>
          <a:xfrm>
            <a:off x="218728" y="961405"/>
            <a:ext cx="3970543" cy="2389721"/>
          </a:xfrm>
          <a:prstGeom prst="rect">
            <a:avLst/>
          </a:prstGeom>
        </p:spPr>
      </p:pic>
      <p:pic>
        <p:nvPicPr>
          <p:cNvPr id="7" name="图片 6">
            <a:extLst>
              <a:ext uri="{FF2B5EF4-FFF2-40B4-BE49-F238E27FC236}">
                <a16:creationId xmlns:a16="http://schemas.microsoft.com/office/drawing/2014/main" id="{06A030C8-2B65-3D0C-C174-1505A3A57ED6}"/>
              </a:ext>
            </a:extLst>
          </p:cNvPr>
          <p:cNvPicPr>
            <a:picLocks noChangeAspect="1"/>
          </p:cNvPicPr>
          <p:nvPr/>
        </p:nvPicPr>
        <p:blipFill>
          <a:blip r:embed="rId4"/>
          <a:stretch>
            <a:fillRect/>
          </a:stretch>
        </p:blipFill>
        <p:spPr>
          <a:xfrm>
            <a:off x="4345912" y="1068005"/>
            <a:ext cx="4287081" cy="3264702"/>
          </a:xfrm>
          <a:prstGeom prst="rect">
            <a:avLst/>
          </a:prstGeom>
        </p:spPr>
      </p:pic>
      <p:pic>
        <p:nvPicPr>
          <p:cNvPr id="6" name="图片 5">
            <a:extLst>
              <a:ext uri="{FF2B5EF4-FFF2-40B4-BE49-F238E27FC236}">
                <a16:creationId xmlns:a16="http://schemas.microsoft.com/office/drawing/2014/main" id="{3509209A-E65E-FD44-22A9-89DDF30C1D87}"/>
              </a:ext>
            </a:extLst>
          </p:cNvPr>
          <p:cNvPicPr>
            <a:picLocks noChangeAspect="1"/>
          </p:cNvPicPr>
          <p:nvPr/>
        </p:nvPicPr>
        <p:blipFill>
          <a:blip r:embed="rId5"/>
          <a:stretch>
            <a:fillRect/>
          </a:stretch>
        </p:blipFill>
        <p:spPr>
          <a:xfrm>
            <a:off x="1462073" y="2802233"/>
            <a:ext cx="1483851" cy="2225777"/>
          </a:xfrm>
          <a:prstGeom prst="rect">
            <a:avLst/>
          </a:prstGeom>
        </p:spPr>
      </p:pic>
    </p:spTree>
    <p:extLst>
      <p:ext uri="{BB962C8B-B14F-4D97-AF65-F5344CB8AC3E}">
        <p14:creationId xmlns:p14="http://schemas.microsoft.com/office/powerpoint/2010/main" val="55850833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8B0ED5DB-01CD-A0B1-C17C-7397584146FF}"/>
              </a:ext>
            </a:extLst>
          </p:cNvPr>
          <p:cNvPicPr>
            <a:picLocks noChangeAspect="1"/>
          </p:cNvPicPr>
          <p:nvPr/>
        </p:nvPicPr>
        <p:blipFill>
          <a:blip r:embed="rId3"/>
          <a:stretch>
            <a:fillRect/>
          </a:stretch>
        </p:blipFill>
        <p:spPr>
          <a:xfrm>
            <a:off x="472602" y="762707"/>
            <a:ext cx="8062030" cy="2894891"/>
          </a:xfrm>
          <a:prstGeom prst="rect">
            <a:avLst/>
          </a:prstGeom>
        </p:spPr>
      </p:pic>
      <p:sp>
        <p:nvSpPr>
          <p:cNvPr id="2" name="文本框 1">
            <a:extLst>
              <a:ext uri="{FF2B5EF4-FFF2-40B4-BE49-F238E27FC236}">
                <a16:creationId xmlns:a16="http://schemas.microsoft.com/office/drawing/2014/main" id="{71ABF9BE-88DB-1132-182C-1FDD7AD97149}"/>
              </a:ext>
            </a:extLst>
          </p:cNvPr>
          <p:cNvSpPr txBox="1"/>
          <p:nvPr/>
        </p:nvSpPr>
        <p:spPr>
          <a:xfrm>
            <a:off x="394854" y="4029688"/>
            <a:ext cx="8354291" cy="369332"/>
          </a:xfrm>
          <a:prstGeom prst="rect">
            <a:avLst/>
          </a:prstGeom>
          <a:noFill/>
        </p:spPr>
        <p:txBody>
          <a:bodyPr wrap="square" rtlCol="0">
            <a:spAutoFit/>
          </a:bodyPr>
          <a:lstStyle/>
          <a:p>
            <a:r>
              <a:rPr lang="zh-CN" altLang="en-US" dirty="0"/>
              <a:t>为了提供更精确的模型，本文同时优化了基于隐式神经和基于</a:t>
            </a:r>
            <a:r>
              <a:rPr lang="en-US" altLang="zh-CN" dirty="0" err="1"/>
              <a:t>mvs</a:t>
            </a:r>
            <a:r>
              <a:rPr lang="zh-CN" altLang="en-US" dirty="0"/>
              <a:t>的渲染方法。</a:t>
            </a:r>
          </a:p>
        </p:txBody>
      </p:sp>
    </p:spTree>
    <p:extLst>
      <p:ext uri="{BB962C8B-B14F-4D97-AF65-F5344CB8AC3E}">
        <p14:creationId xmlns:p14="http://schemas.microsoft.com/office/powerpoint/2010/main" val="257292116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40</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56204F5B-2E0A-F937-7C96-0AF8A16F84C6}"/>
              </a:ext>
            </a:extLst>
          </p:cNvPr>
          <p:cNvSpPr txBox="1"/>
          <p:nvPr/>
        </p:nvSpPr>
        <p:spPr>
          <a:xfrm>
            <a:off x="198407" y="723469"/>
            <a:ext cx="8160589" cy="3693319"/>
          </a:xfrm>
          <a:prstGeom prst="rect">
            <a:avLst/>
          </a:prstGeom>
          <a:noFill/>
        </p:spPr>
        <p:txBody>
          <a:bodyPr wrap="square" rtlCol="0">
            <a:spAutoFit/>
          </a:bodyPr>
          <a:lstStyle/>
          <a:p>
            <a:r>
              <a:rPr lang="zh-CN" altLang="en-US" dirty="0"/>
              <a:t>优点：</a:t>
            </a:r>
            <a:endParaRPr lang="en-US" altLang="zh-CN" dirty="0"/>
          </a:p>
          <a:p>
            <a:r>
              <a:rPr lang="zh-CN" altLang="en-US" dirty="0"/>
              <a:t>该文章说明了一个核心问题：高频信号的处理上当前的采样方法存在缺失。</a:t>
            </a:r>
            <a:endParaRPr lang="en-US" altLang="zh-CN" dirty="0"/>
          </a:p>
          <a:p>
            <a:r>
              <a:rPr lang="zh-CN" altLang="en-US" dirty="0"/>
              <a:t>后续引发了一系列的工作来弥补这个问题：</a:t>
            </a:r>
            <a:endParaRPr lang="en-US" altLang="zh-CN" dirty="0"/>
          </a:p>
          <a:p>
            <a:r>
              <a:rPr lang="en-US" altLang="zh-CN" dirty="0" err="1"/>
              <a:t>Neuralwarp</a:t>
            </a:r>
            <a:r>
              <a:rPr lang="en-US" altLang="zh-CN" dirty="0"/>
              <a:t> </a:t>
            </a:r>
            <a:r>
              <a:rPr lang="zh-CN" altLang="en-US" dirty="0"/>
              <a:t>使用</a:t>
            </a:r>
            <a:r>
              <a:rPr lang="en-US" altLang="zh-CN" dirty="0"/>
              <a:t>warp</a:t>
            </a:r>
            <a:r>
              <a:rPr lang="zh-CN" altLang="en-US" dirty="0"/>
              <a:t>的</a:t>
            </a:r>
            <a:r>
              <a:rPr lang="en-US" altLang="zh-CN" dirty="0"/>
              <a:t>source </a:t>
            </a:r>
            <a:r>
              <a:rPr lang="zh-CN" altLang="en-US" dirty="0"/>
              <a:t>图像来提供额外的高频信息，但是计算成本太高，未被广泛使用</a:t>
            </a:r>
            <a:endParaRPr lang="en-US" altLang="zh-CN" dirty="0"/>
          </a:p>
          <a:p>
            <a:r>
              <a:rPr lang="en-US" altLang="zh-CN" sz="1800" dirty="0"/>
              <a:t>Sphere-Guided Training of Neural Implicit Surface</a:t>
            </a:r>
            <a:r>
              <a:rPr lang="zh-CN" altLang="en-US" sz="1800" dirty="0"/>
              <a:t>引入球体来明确边界信息，极大的降低了每次渲染都需要大量采样的成本问题（将一些高频信息、跳变固化在场景中而非依靠网络拟合）</a:t>
            </a:r>
            <a:endParaRPr lang="en-US" altLang="zh-CN" sz="1800" dirty="0"/>
          </a:p>
          <a:p>
            <a:endParaRPr lang="en-US" altLang="zh-CN" dirty="0"/>
          </a:p>
          <a:p>
            <a:r>
              <a:rPr lang="zh-CN" altLang="en-US" dirty="0"/>
              <a:t>缺点：</a:t>
            </a:r>
            <a:endParaRPr lang="en-US" altLang="zh-CN" dirty="0"/>
          </a:p>
          <a:p>
            <a:r>
              <a:rPr lang="zh-CN" altLang="en-US" dirty="0"/>
              <a:t>在代码中，几何网络（提供</a:t>
            </a:r>
            <a:r>
              <a:rPr lang="en-US" altLang="zh-CN" dirty="0" err="1"/>
              <a:t>sdf</a:t>
            </a:r>
            <a:r>
              <a:rPr lang="zh-CN" altLang="en-US" dirty="0"/>
              <a:t>）需要额外</a:t>
            </a:r>
            <a:r>
              <a:rPr lang="en-US" altLang="zh-CN" dirty="0"/>
              <a:t>5*128</a:t>
            </a:r>
            <a:r>
              <a:rPr lang="zh-CN" altLang="en-US" dirty="0"/>
              <a:t>次的查询，成本非常高。</a:t>
            </a:r>
            <a:endParaRPr lang="en-US" altLang="zh-CN" dirty="0"/>
          </a:p>
          <a:p>
            <a:r>
              <a:rPr lang="zh-CN" altLang="en-US" dirty="0"/>
              <a:t>存疑的地方是，这么高的采样率直接用于一阶段采样而不是基于误差上界的区别会不会很大（缺乏对比和理论证明）</a:t>
            </a:r>
            <a:endParaRPr lang="en-US" altLang="zh-CN" dirty="0"/>
          </a:p>
        </p:txBody>
      </p:sp>
    </p:spTree>
    <p:extLst>
      <p:ext uri="{BB962C8B-B14F-4D97-AF65-F5344CB8AC3E}">
        <p14:creationId xmlns:p14="http://schemas.microsoft.com/office/powerpoint/2010/main" val="168203350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err="1"/>
              <a:t>NeuS</a:t>
            </a:r>
            <a:r>
              <a:rPr lang="en-US" altLang="zh-CN" sz="2400" dirty="0"/>
              <a:t>: Learning Neural Implicit Surfaces by Volume Rendering for Multi-view Reconstruction</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2021 nips</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43580924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42</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3909394"/>
            <a:ext cx="8343207" cy="646331"/>
          </a:xfrm>
          <a:prstGeom prst="rect">
            <a:avLst/>
          </a:prstGeom>
          <a:noFill/>
        </p:spPr>
        <p:txBody>
          <a:bodyPr wrap="square" rtlCol="0">
            <a:spAutoFit/>
          </a:bodyPr>
          <a:lstStyle/>
          <a:p>
            <a:r>
              <a:rPr lang="zh-CN" altLang="en-US" dirty="0"/>
              <a:t>解决方案：</a:t>
            </a:r>
            <a:endParaRPr lang="en-US" altLang="zh-CN" dirty="0"/>
          </a:p>
          <a:p>
            <a:r>
              <a:rPr lang="zh-CN" altLang="en-US" dirty="0"/>
              <a:t>重新设计了一种基于</a:t>
            </a:r>
            <a:r>
              <a:rPr lang="en-US" altLang="zh-CN" dirty="0" err="1"/>
              <a:t>sdf</a:t>
            </a:r>
            <a:r>
              <a:rPr lang="zh-CN" altLang="en-US" dirty="0"/>
              <a:t>的渲染公式。</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910940"/>
            <a:ext cx="8197813" cy="646331"/>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文章的核心观点主要聚焦在体渲染公式中存在偏差导致模型建模不准。</a:t>
            </a:r>
            <a:endParaRPr lang="en-US" altLang="zh-CN" dirty="0"/>
          </a:p>
        </p:txBody>
      </p:sp>
      <p:pic>
        <p:nvPicPr>
          <p:cNvPr id="6" name="图片 5">
            <a:extLst>
              <a:ext uri="{FF2B5EF4-FFF2-40B4-BE49-F238E27FC236}">
                <a16:creationId xmlns:a16="http://schemas.microsoft.com/office/drawing/2014/main" id="{07BDD6DF-EF43-ECBF-A1B7-BE8A05124A71}"/>
              </a:ext>
            </a:extLst>
          </p:cNvPr>
          <p:cNvPicPr>
            <a:picLocks noChangeAspect="1"/>
          </p:cNvPicPr>
          <p:nvPr/>
        </p:nvPicPr>
        <p:blipFill>
          <a:blip r:embed="rId3"/>
          <a:stretch>
            <a:fillRect/>
          </a:stretch>
        </p:blipFill>
        <p:spPr>
          <a:xfrm>
            <a:off x="2180490" y="1557271"/>
            <a:ext cx="4054056" cy="2311306"/>
          </a:xfrm>
          <a:prstGeom prst="rect">
            <a:avLst/>
          </a:prstGeom>
        </p:spPr>
      </p:pic>
    </p:spTree>
    <p:extLst>
      <p:ext uri="{BB962C8B-B14F-4D97-AF65-F5344CB8AC3E}">
        <p14:creationId xmlns:p14="http://schemas.microsoft.com/office/powerpoint/2010/main" val="356665784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43</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A787C3CE-620A-6AD9-A7B7-9CE72E5E258B}"/>
              </a:ext>
            </a:extLst>
          </p:cNvPr>
          <p:cNvSpPr txBox="1"/>
          <p:nvPr/>
        </p:nvSpPr>
        <p:spPr>
          <a:xfrm>
            <a:off x="556952" y="832722"/>
            <a:ext cx="6234546" cy="923330"/>
          </a:xfrm>
          <a:prstGeom prst="rect">
            <a:avLst/>
          </a:prstGeom>
          <a:noFill/>
        </p:spPr>
        <p:txBody>
          <a:bodyPr wrap="square" rtlCol="0">
            <a:spAutoFit/>
          </a:bodyPr>
          <a:lstStyle/>
          <a:p>
            <a:r>
              <a:rPr lang="zh-CN" altLang="en-US" dirty="0"/>
              <a:t>期望的渲染公式：</a:t>
            </a:r>
            <a:endParaRPr lang="en-US" altLang="zh-CN" dirty="0"/>
          </a:p>
          <a:p>
            <a:r>
              <a:rPr lang="en-US" altLang="zh-CN" dirty="0"/>
              <a:t>1</a:t>
            </a:r>
            <a:r>
              <a:rPr lang="zh-CN" altLang="en-US" dirty="0"/>
              <a:t>，无偏</a:t>
            </a:r>
            <a:endParaRPr lang="en-US" altLang="zh-CN" dirty="0"/>
          </a:p>
          <a:p>
            <a:r>
              <a:rPr lang="en-US" altLang="zh-CN" dirty="0"/>
              <a:t>2</a:t>
            </a:r>
            <a:r>
              <a:rPr lang="zh-CN" altLang="en-US" dirty="0"/>
              <a:t>，遮挡可感知</a:t>
            </a:r>
          </a:p>
        </p:txBody>
      </p:sp>
      <p:pic>
        <p:nvPicPr>
          <p:cNvPr id="18" name="图片 17">
            <a:extLst>
              <a:ext uri="{FF2B5EF4-FFF2-40B4-BE49-F238E27FC236}">
                <a16:creationId xmlns:a16="http://schemas.microsoft.com/office/drawing/2014/main" id="{06F8A7C8-53DD-EC2D-15FD-F753C4607517}"/>
              </a:ext>
            </a:extLst>
          </p:cNvPr>
          <p:cNvPicPr>
            <a:picLocks noChangeAspect="1"/>
          </p:cNvPicPr>
          <p:nvPr/>
        </p:nvPicPr>
        <p:blipFill>
          <a:blip r:embed="rId3"/>
          <a:stretch>
            <a:fillRect/>
          </a:stretch>
        </p:blipFill>
        <p:spPr>
          <a:xfrm>
            <a:off x="556952" y="1940949"/>
            <a:ext cx="3528573" cy="519618"/>
          </a:xfrm>
          <a:prstGeom prst="rect">
            <a:avLst/>
          </a:prstGeom>
        </p:spPr>
      </p:pic>
      <p:pic>
        <p:nvPicPr>
          <p:cNvPr id="20" name="图片 19">
            <a:extLst>
              <a:ext uri="{FF2B5EF4-FFF2-40B4-BE49-F238E27FC236}">
                <a16:creationId xmlns:a16="http://schemas.microsoft.com/office/drawing/2014/main" id="{C0C64693-3A75-50DE-F98C-E9CE4CEC0B9A}"/>
              </a:ext>
            </a:extLst>
          </p:cNvPr>
          <p:cNvPicPr>
            <a:picLocks noChangeAspect="1"/>
          </p:cNvPicPr>
          <p:nvPr/>
        </p:nvPicPr>
        <p:blipFill>
          <a:blip r:embed="rId4"/>
          <a:stretch>
            <a:fillRect/>
          </a:stretch>
        </p:blipFill>
        <p:spPr>
          <a:xfrm>
            <a:off x="494769" y="2765617"/>
            <a:ext cx="3354367" cy="473398"/>
          </a:xfrm>
          <a:prstGeom prst="rect">
            <a:avLst/>
          </a:prstGeom>
        </p:spPr>
      </p:pic>
      <p:pic>
        <p:nvPicPr>
          <p:cNvPr id="22" name="图片 21">
            <a:extLst>
              <a:ext uri="{FF2B5EF4-FFF2-40B4-BE49-F238E27FC236}">
                <a16:creationId xmlns:a16="http://schemas.microsoft.com/office/drawing/2014/main" id="{FA123166-0044-8B96-53E1-A3BA99814FC3}"/>
              </a:ext>
            </a:extLst>
          </p:cNvPr>
          <p:cNvPicPr>
            <a:picLocks noChangeAspect="1"/>
          </p:cNvPicPr>
          <p:nvPr/>
        </p:nvPicPr>
        <p:blipFill>
          <a:blip r:embed="rId5"/>
          <a:stretch>
            <a:fillRect/>
          </a:stretch>
        </p:blipFill>
        <p:spPr>
          <a:xfrm>
            <a:off x="556952" y="3542169"/>
            <a:ext cx="2194561" cy="532408"/>
          </a:xfrm>
          <a:prstGeom prst="rect">
            <a:avLst/>
          </a:prstGeom>
        </p:spPr>
      </p:pic>
      <p:pic>
        <p:nvPicPr>
          <p:cNvPr id="24" name="图片 23">
            <a:extLst>
              <a:ext uri="{FF2B5EF4-FFF2-40B4-BE49-F238E27FC236}">
                <a16:creationId xmlns:a16="http://schemas.microsoft.com/office/drawing/2014/main" id="{28F99758-57E1-16E8-2DE4-617F0D5FE002}"/>
              </a:ext>
            </a:extLst>
          </p:cNvPr>
          <p:cNvPicPr>
            <a:picLocks noChangeAspect="1"/>
          </p:cNvPicPr>
          <p:nvPr/>
        </p:nvPicPr>
        <p:blipFill>
          <a:blip r:embed="rId6"/>
          <a:stretch>
            <a:fillRect/>
          </a:stretch>
        </p:blipFill>
        <p:spPr>
          <a:xfrm>
            <a:off x="4891856" y="1921542"/>
            <a:ext cx="2118544" cy="1432684"/>
          </a:xfrm>
          <a:prstGeom prst="rect">
            <a:avLst/>
          </a:prstGeom>
        </p:spPr>
      </p:pic>
    </p:spTree>
    <p:extLst>
      <p:ext uri="{BB962C8B-B14F-4D97-AF65-F5344CB8AC3E}">
        <p14:creationId xmlns:p14="http://schemas.microsoft.com/office/powerpoint/2010/main" val="1611678886"/>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44</a:t>
            </a:fld>
            <a:endParaRPr lang="zh-CN" altLang="en-US" sz="1349"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5DF74C7-B100-97BB-5428-AEF7B6720D70}"/>
              </a:ext>
            </a:extLst>
          </p:cNvPr>
          <p:cNvPicPr>
            <a:picLocks noChangeAspect="1"/>
          </p:cNvPicPr>
          <p:nvPr/>
        </p:nvPicPr>
        <p:blipFill>
          <a:blip r:embed="rId3"/>
          <a:stretch>
            <a:fillRect/>
          </a:stretch>
        </p:blipFill>
        <p:spPr>
          <a:xfrm>
            <a:off x="673330" y="850026"/>
            <a:ext cx="6453448" cy="794601"/>
          </a:xfrm>
          <a:prstGeom prst="rect">
            <a:avLst/>
          </a:prstGeom>
        </p:spPr>
      </p:pic>
      <p:sp>
        <p:nvSpPr>
          <p:cNvPr id="11" name="文本框 10">
            <a:extLst>
              <a:ext uri="{FF2B5EF4-FFF2-40B4-BE49-F238E27FC236}">
                <a16:creationId xmlns:a16="http://schemas.microsoft.com/office/drawing/2014/main" id="{BFFC3EFD-7310-F36C-7F2C-9674A68D7CDA}"/>
              </a:ext>
            </a:extLst>
          </p:cNvPr>
          <p:cNvSpPr txBox="1"/>
          <p:nvPr/>
        </p:nvSpPr>
        <p:spPr>
          <a:xfrm>
            <a:off x="494769" y="1662162"/>
            <a:ext cx="6234546" cy="369332"/>
          </a:xfrm>
          <a:prstGeom prst="rect">
            <a:avLst/>
          </a:prstGeom>
          <a:noFill/>
        </p:spPr>
        <p:txBody>
          <a:bodyPr wrap="square" rtlCol="0">
            <a:spAutoFit/>
          </a:bodyPr>
          <a:lstStyle/>
          <a:p>
            <a:r>
              <a:rPr lang="zh-CN" altLang="en-US" dirty="0"/>
              <a:t>如何求解密度</a:t>
            </a:r>
            <a:r>
              <a:rPr lang="en-US" altLang="zh-CN" dirty="0"/>
              <a:t>ρ</a:t>
            </a:r>
            <a:r>
              <a:rPr lang="zh-CN" altLang="en-US" dirty="0"/>
              <a:t>呢？作者的思路是使用单平面假设</a:t>
            </a:r>
          </a:p>
        </p:txBody>
      </p:sp>
      <p:pic>
        <p:nvPicPr>
          <p:cNvPr id="16" name="图片 15">
            <a:extLst>
              <a:ext uri="{FF2B5EF4-FFF2-40B4-BE49-F238E27FC236}">
                <a16:creationId xmlns:a16="http://schemas.microsoft.com/office/drawing/2014/main" id="{C691813D-096C-125E-2B2B-D2DEBCCA42DC}"/>
              </a:ext>
            </a:extLst>
          </p:cNvPr>
          <p:cNvPicPr>
            <a:picLocks noChangeAspect="1"/>
          </p:cNvPicPr>
          <p:nvPr/>
        </p:nvPicPr>
        <p:blipFill>
          <a:blip r:embed="rId4"/>
          <a:stretch>
            <a:fillRect/>
          </a:stretch>
        </p:blipFill>
        <p:spPr>
          <a:xfrm>
            <a:off x="613224" y="2220622"/>
            <a:ext cx="2998818" cy="702255"/>
          </a:xfrm>
          <a:prstGeom prst="rect">
            <a:avLst/>
          </a:prstGeom>
        </p:spPr>
      </p:pic>
      <p:pic>
        <p:nvPicPr>
          <p:cNvPr id="4" name="图片 3">
            <a:extLst>
              <a:ext uri="{FF2B5EF4-FFF2-40B4-BE49-F238E27FC236}">
                <a16:creationId xmlns:a16="http://schemas.microsoft.com/office/drawing/2014/main" id="{E0D6B577-4BD4-2E72-C671-F5EF0350C8AC}"/>
              </a:ext>
            </a:extLst>
          </p:cNvPr>
          <p:cNvPicPr>
            <a:picLocks noChangeAspect="1"/>
          </p:cNvPicPr>
          <p:nvPr/>
        </p:nvPicPr>
        <p:blipFill>
          <a:blip r:embed="rId5"/>
          <a:stretch>
            <a:fillRect/>
          </a:stretch>
        </p:blipFill>
        <p:spPr>
          <a:xfrm>
            <a:off x="4002058" y="2220622"/>
            <a:ext cx="4016088" cy="2735817"/>
          </a:xfrm>
          <a:prstGeom prst="rect">
            <a:avLst/>
          </a:prstGeom>
        </p:spPr>
      </p:pic>
    </p:spTree>
    <p:extLst>
      <p:ext uri="{BB962C8B-B14F-4D97-AF65-F5344CB8AC3E}">
        <p14:creationId xmlns:p14="http://schemas.microsoft.com/office/powerpoint/2010/main" val="108426525"/>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45</a:t>
            </a:fld>
            <a:endParaRPr lang="zh-CN" altLang="en-US" sz="1349"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5DF74C7-B100-97BB-5428-AEF7B6720D70}"/>
              </a:ext>
            </a:extLst>
          </p:cNvPr>
          <p:cNvPicPr>
            <a:picLocks noChangeAspect="1"/>
          </p:cNvPicPr>
          <p:nvPr/>
        </p:nvPicPr>
        <p:blipFill>
          <a:blip r:embed="rId3"/>
          <a:stretch>
            <a:fillRect/>
          </a:stretch>
        </p:blipFill>
        <p:spPr>
          <a:xfrm>
            <a:off x="673330" y="850026"/>
            <a:ext cx="6453448" cy="794601"/>
          </a:xfrm>
          <a:prstGeom prst="rect">
            <a:avLst/>
          </a:prstGeom>
        </p:spPr>
      </p:pic>
      <p:pic>
        <p:nvPicPr>
          <p:cNvPr id="3" name="图片 2">
            <a:extLst>
              <a:ext uri="{FF2B5EF4-FFF2-40B4-BE49-F238E27FC236}">
                <a16:creationId xmlns:a16="http://schemas.microsoft.com/office/drawing/2014/main" id="{6CC64266-03E0-4D8C-07EE-86DE0C555D8C}"/>
              </a:ext>
            </a:extLst>
          </p:cNvPr>
          <p:cNvPicPr>
            <a:picLocks noChangeAspect="1"/>
          </p:cNvPicPr>
          <p:nvPr/>
        </p:nvPicPr>
        <p:blipFill>
          <a:blip r:embed="rId4"/>
          <a:stretch>
            <a:fillRect/>
          </a:stretch>
        </p:blipFill>
        <p:spPr>
          <a:xfrm>
            <a:off x="853890" y="1549587"/>
            <a:ext cx="4778600" cy="703119"/>
          </a:xfrm>
          <a:prstGeom prst="rect">
            <a:avLst/>
          </a:prstGeom>
        </p:spPr>
      </p:pic>
      <p:pic>
        <p:nvPicPr>
          <p:cNvPr id="7" name="图片 6">
            <a:extLst>
              <a:ext uri="{FF2B5EF4-FFF2-40B4-BE49-F238E27FC236}">
                <a16:creationId xmlns:a16="http://schemas.microsoft.com/office/drawing/2014/main" id="{2446CB34-7AE7-413D-4381-59FF519605E8}"/>
              </a:ext>
            </a:extLst>
          </p:cNvPr>
          <p:cNvPicPr>
            <a:picLocks noChangeAspect="1"/>
          </p:cNvPicPr>
          <p:nvPr/>
        </p:nvPicPr>
        <p:blipFill>
          <a:blip r:embed="rId5"/>
          <a:stretch>
            <a:fillRect/>
          </a:stretch>
        </p:blipFill>
        <p:spPr>
          <a:xfrm>
            <a:off x="536333" y="2562778"/>
            <a:ext cx="5576105" cy="529120"/>
          </a:xfrm>
          <a:prstGeom prst="rect">
            <a:avLst/>
          </a:prstGeom>
        </p:spPr>
      </p:pic>
      <p:pic>
        <p:nvPicPr>
          <p:cNvPr id="9" name="图片 8">
            <a:extLst>
              <a:ext uri="{FF2B5EF4-FFF2-40B4-BE49-F238E27FC236}">
                <a16:creationId xmlns:a16="http://schemas.microsoft.com/office/drawing/2014/main" id="{E75ABD42-9E77-351F-9F12-6AF3EE38CB0C}"/>
              </a:ext>
            </a:extLst>
          </p:cNvPr>
          <p:cNvPicPr>
            <a:picLocks noChangeAspect="1"/>
          </p:cNvPicPr>
          <p:nvPr/>
        </p:nvPicPr>
        <p:blipFill>
          <a:blip r:embed="rId6"/>
          <a:stretch>
            <a:fillRect/>
          </a:stretch>
        </p:blipFill>
        <p:spPr>
          <a:xfrm>
            <a:off x="1303346" y="3113984"/>
            <a:ext cx="3151070" cy="649996"/>
          </a:xfrm>
          <a:prstGeom prst="rect">
            <a:avLst/>
          </a:prstGeom>
        </p:spPr>
      </p:pic>
      <p:pic>
        <p:nvPicPr>
          <p:cNvPr id="13" name="图片 12">
            <a:extLst>
              <a:ext uri="{FF2B5EF4-FFF2-40B4-BE49-F238E27FC236}">
                <a16:creationId xmlns:a16="http://schemas.microsoft.com/office/drawing/2014/main" id="{4262FB45-C6F8-2A88-B6C7-007FCBA48869}"/>
              </a:ext>
            </a:extLst>
          </p:cNvPr>
          <p:cNvPicPr>
            <a:picLocks noChangeAspect="1"/>
          </p:cNvPicPr>
          <p:nvPr/>
        </p:nvPicPr>
        <p:blipFill>
          <a:blip r:embed="rId7"/>
          <a:stretch>
            <a:fillRect/>
          </a:stretch>
        </p:blipFill>
        <p:spPr>
          <a:xfrm>
            <a:off x="1087216" y="4010049"/>
            <a:ext cx="3551286" cy="688828"/>
          </a:xfrm>
          <a:prstGeom prst="rect">
            <a:avLst/>
          </a:prstGeom>
        </p:spPr>
      </p:pic>
    </p:spTree>
    <p:extLst>
      <p:ext uri="{BB962C8B-B14F-4D97-AF65-F5344CB8AC3E}">
        <p14:creationId xmlns:p14="http://schemas.microsoft.com/office/powerpoint/2010/main" val="680024039"/>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46</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F7202B1D-B40B-BB93-2AED-9917D6B33E02}"/>
              </a:ext>
            </a:extLst>
          </p:cNvPr>
          <p:cNvPicPr>
            <a:picLocks noChangeAspect="1"/>
          </p:cNvPicPr>
          <p:nvPr/>
        </p:nvPicPr>
        <p:blipFill>
          <a:blip r:embed="rId3"/>
          <a:stretch>
            <a:fillRect/>
          </a:stretch>
        </p:blipFill>
        <p:spPr>
          <a:xfrm>
            <a:off x="249382" y="1355757"/>
            <a:ext cx="3868986" cy="1475225"/>
          </a:xfrm>
          <a:prstGeom prst="rect">
            <a:avLst/>
          </a:prstGeom>
        </p:spPr>
      </p:pic>
      <p:pic>
        <p:nvPicPr>
          <p:cNvPr id="8" name="图片 7">
            <a:extLst>
              <a:ext uri="{FF2B5EF4-FFF2-40B4-BE49-F238E27FC236}">
                <a16:creationId xmlns:a16="http://schemas.microsoft.com/office/drawing/2014/main" id="{82B8E7BC-9B90-D6DC-FB96-48041C2AB486}"/>
              </a:ext>
            </a:extLst>
          </p:cNvPr>
          <p:cNvPicPr>
            <a:picLocks noChangeAspect="1"/>
          </p:cNvPicPr>
          <p:nvPr/>
        </p:nvPicPr>
        <p:blipFill>
          <a:blip r:embed="rId4"/>
          <a:stretch>
            <a:fillRect/>
          </a:stretch>
        </p:blipFill>
        <p:spPr>
          <a:xfrm>
            <a:off x="563720" y="3428963"/>
            <a:ext cx="3055885" cy="845893"/>
          </a:xfrm>
          <a:prstGeom prst="rect">
            <a:avLst/>
          </a:prstGeom>
        </p:spPr>
      </p:pic>
      <p:pic>
        <p:nvPicPr>
          <p:cNvPr id="12" name="图片 11">
            <a:extLst>
              <a:ext uri="{FF2B5EF4-FFF2-40B4-BE49-F238E27FC236}">
                <a16:creationId xmlns:a16="http://schemas.microsoft.com/office/drawing/2014/main" id="{57916853-C01E-4502-7F40-826B68A6C3DE}"/>
              </a:ext>
            </a:extLst>
          </p:cNvPr>
          <p:cNvPicPr>
            <a:picLocks noChangeAspect="1"/>
          </p:cNvPicPr>
          <p:nvPr/>
        </p:nvPicPr>
        <p:blipFill>
          <a:blip r:embed="rId5"/>
          <a:stretch>
            <a:fillRect/>
          </a:stretch>
        </p:blipFill>
        <p:spPr>
          <a:xfrm>
            <a:off x="4670765" y="821655"/>
            <a:ext cx="3406435" cy="4069433"/>
          </a:xfrm>
          <a:prstGeom prst="rect">
            <a:avLst/>
          </a:prstGeom>
        </p:spPr>
      </p:pic>
    </p:spTree>
    <p:extLst>
      <p:ext uri="{BB962C8B-B14F-4D97-AF65-F5344CB8AC3E}">
        <p14:creationId xmlns:p14="http://schemas.microsoft.com/office/powerpoint/2010/main" val="4164051696"/>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47</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51251F0A-BAC2-14B1-D543-2E6772FB4E9C}"/>
              </a:ext>
            </a:extLst>
          </p:cNvPr>
          <p:cNvPicPr>
            <a:picLocks noChangeAspect="1"/>
          </p:cNvPicPr>
          <p:nvPr/>
        </p:nvPicPr>
        <p:blipFill>
          <a:blip r:embed="rId3"/>
          <a:stretch>
            <a:fillRect/>
          </a:stretch>
        </p:blipFill>
        <p:spPr>
          <a:xfrm>
            <a:off x="158821" y="1256813"/>
            <a:ext cx="4554495" cy="1835522"/>
          </a:xfrm>
          <a:prstGeom prst="rect">
            <a:avLst/>
          </a:prstGeom>
        </p:spPr>
      </p:pic>
      <p:pic>
        <p:nvPicPr>
          <p:cNvPr id="8" name="图片 7">
            <a:extLst>
              <a:ext uri="{FF2B5EF4-FFF2-40B4-BE49-F238E27FC236}">
                <a16:creationId xmlns:a16="http://schemas.microsoft.com/office/drawing/2014/main" id="{48BFE3AE-BAD2-0976-72EF-2F9CD78E0116}"/>
              </a:ext>
            </a:extLst>
          </p:cNvPr>
          <p:cNvPicPr>
            <a:picLocks noChangeAspect="1"/>
          </p:cNvPicPr>
          <p:nvPr/>
        </p:nvPicPr>
        <p:blipFill>
          <a:blip r:embed="rId4"/>
          <a:stretch>
            <a:fillRect/>
          </a:stretch>
        </p:blipFill>
        <p:spPr>
          <a:xfrm>
            <a:off x="4809783" y="1155425"/>
            <a:ext cx="3863675" cy="3025402"/>
          </a:xfrm>
          <a:prstGeom prst="rect">
            <a:avLst/>
          </a:prstGeom>
        </p:spPr>
      </p:pic>
      <p:pic>
        <p:nvPicPr>
          <p:cNvPr id="4" name="图片 3">
            <a:extLst>
              <a:ext uri="{FF2B5EF4-FFF2-40B4-BE49-F238E27FC236}">
                <a16:creationId xmlns:a16="http://schemas.microsoft.com/office/drawing/2014/main" id="{91D4AAFE-36E3-4187-EF6A-40719E3973D0}"/>
              </a:ext>
            </a:extLst>
          </p:cNvPr>
          <p:cNvPicPr>
            <a:picLocks noChangeAspect="1"/>
          </p:cNvPicPr>
          <p:nvPr/>
        </p:nvPicPr>
        <p:blipFill>
          <a:blip r:embed="rId5"/>
          <a:stretch>
            <a:fillRect/>
          </a:stretch>
        </p:blipFill>
        <p:spPr>
          <a:xfrm>
            <a:off x="278485" y="3468443"/>
            <a:ext cx="4055733" cy="1424768"/>
          </a:xfrm>
          <a:prstGeom prst="rect">
            <a:avLst/>
          </a:prstGeom>
        </p:spPr>
      </p:pic>
    </p:spTree>
    <p:extLst>
      <p:ext uri="{BB962C8B-B14F-4D97-AF65-F5344CB8AC3E}">
        <p14:creationId xmlns:p14="http://schemas.microsoft.com/office/powerpoint/2010/main" val="400938355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48</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56204F5B-2E0A-F937-7C96-0AF8A16F84C6}"/>
              </a:ext>
            </a:extLst>
          </p:cNvPr>
          <p:cNvSpPr txBox="1"/>
          <p:nvPr/>
        </p:nvSpPr>
        <p:spPr>
          <a:xfrm>
            <a:off x="123593" y="798283"/>
            <a:ext cx="8160589" cy="1200329"/>
          </a:xfrm>
          <a:prstGeom prst="rect">
            <a:avLst/>
          </a:prstGeom>
          <a:noFill/>
        </p:spPr>
        <p:txBody>
          <a:bodyPr wrap="square" rtlCol="0">
            <a:spAutoFit/>
          </a:bodyPr>
          <a:lstStyle/>
          <a:p>
            <a:r>
              <a:rPr lang="zh-CN" altLang="en-US" dirty="0"/>
              <a:t>优点：</a:t>
            </a:r>
            <a:endParaRPr lang="en-US" altLang="zh-CN" dirty="0"/>
          </a:p>
          <a:p>
            <a:r>
              <a:rPr lang="zh-CN" altLang="en-US" dirty="0"/>
              <a:t>该工作提出了一种无偏的</a:t>
            </a:r>
            <a:r>
              <a:rPr lang="en-US" altLang="zh-CN" dirty="0" err="1"/>
              <a:t>sdf</a:t>
            </a:r>
            <a:r>
              <a:rPr lang="zh-CN" altLang="en-US" dirty="0"/>
              <a:t>建模方案，并有效的提升建模的质量</a:t>
            </a:r>
            <a:endParaRPr lang="en-US" altLang="zh-CN" dirty="0"/>
          </a:p>
          <a:p>
            <a:r>
              <a:rPr lang="zh-CN" altLang="en-US" dirty="0"/>
              <a:t>缺点：</a:t>
            </a:r>
            <a:endParaRPr lang="en-US" altLang="zh-CN" dirty="0"/>
          </a:p>
          <a:p>
            <a:r>
              <a:rPr lang="zh-CN" altLang="en-US" dirty="0"/>
              <a:t>完全抛弃了体渲染的物理性，使得很多基于体渲染的方法不能直接使用。</a:t>
            </a:r>
            <a:endParaRPr lang="en-US" altLang="zh-CN" dirty="0"/>
          </a:p>
        </p:txBody>
      </p:sp>
      <p:sp>
        <p:nvSpPr>
          <p:cNvPr id="3" name="文本框 2">
            <a:extLst>
              <a:ext uri="{FF2B5EF4-FFF2-40B4-BE49-F238E27FC236}">
                <a16:creationId xmlns:a16="http://schemas.microsoft.com/office/drawing/2014/main" id="{82652E0A-947D-4D62-81B6-1CC1B7F30C27}"/>
              </a:ext>
            </a:extLst>
          </p:cNvPr>
          <p:cNvSpPr txBox="1"/>
          <p:nvPr/>
        </p:nvSpPr>
        <p:spPr>
          <a:xfrm>
            <a:off x="182880" y="2136371"/>
            <a:ext cx="8229600" cy="2862322"/>
          </a:xfrm>
          <a:prstGeom prst="rect">
            <a:avLst/>
          </a:prstGeom>
          <a:noFill/>
        </p:spPr>
        <p:txBody>
          <a:bodyPr wrap="square" rtlCol="0">
            <a:spAutoFit/>
          </a:bodyPr>
          <a:lstStyle/>
          <a:p>
            <a:r>
              <a:rPr lang="en-US" altLang="zh-CN" b="1" dirty="0" err="1"/>
              <a:t>Neus</a:t>
            </a:r>
            <a:r>
              <a:rPr lang="zh-CN" altLang="en-US" b="1" dirty="0"/>
              <a:t>和</a:t>
            </a:r>
            <a:r>
              <a:rPr lang="en-US" altLang="zh-CN" b="1" dirty="0" err="1"/>
              <a:t>Volsdf</a:t>
            </a:r>
            <a:r>
              <a:rPr lang="zh-CN" altLang="en-US" b="1" dirty="0"/>
              <a:t>的对比：</a:t>
            </a:r>
            <a:endParaRPr lang="en-US" altLang="zh-CN" b="1" dirty="0"/>
          </a:p>
          <a:p>
            <a:r>
              <a:rPr lang="zh-CN" altLang="en-US" dirty="0"/>
              <a:t>从某种意义上，两种方案解决的是相同的问题，但是解决的角度不同。</a:t>
            </a:r>
            <a:endParaRPr lang="en-US" altLang="zh-CN" dirty="0"/>
          </a:p>
          <a:p>
            <a:endParaRPr lang="en-US" altLang="zh-CN" dirty="0"/>
          </a:p>
          <a:p>
            <a:r>
              <a:rPr lang="en-US" altLang="zh-CN" dirty="0" err="1"/>
              <a:t>NeuS</a:t>
            </a:r>
            <a:r>
              <a:rPr lang="zh-CN" altLang="en-US" dirty="0"/>
              <a:t>的关注的无偏性，在</a:t>
            </a:r>
            <a:r>
              <a:rPr lang="en-US" altLang="zh-CN" dirty="0" err="1"/>
              <a:t>volsdf</a:t>
            </a:r>
            <a:r>
              <a:rPr lang="zh-CN" altLang="en-US" dirty="0"/>
              <a:t>中有所提及。不过</a:t>
            </a:r>
            <a:r>
              <a:rPr lang="en-US" altLang="zh-CN" dirty="0" err="1"/>
              <a:t>volsdf</a:t>
            </a:r>
            <a:r>
              <a:rPr lang="zh-CN" altLang="en-US" dirty="0"/>
              <a:t>认为，只要高频跳变采样到位了，这个偏差几乎可以忽略不记（事实也的确如此）</a:t>
            </a:r>
            <a:endParaRPr lang="en-US" altLang="zh-CN" dirty="0"/>
          </a:p>
          <a:p>
            <a:endParaRPr lang="en-US" altLang="zh-CN" dirty="0"/>
          </a:p>
          <a:p>
            <a:r>
              <a:rPr lang="en-US" altLang="zh-CN" dirty="0" err="1"/>
              <a:t>Volsdf</a:t>
            </a:r>
            <a:r>
              <a:rPr lang="zh-CN" altLang="en-US" dirty="0"/>
              <a:t>提到的采样问题，</a:t>
            </a:r>
            <a:r>
              <a:rPr lang="en-US" altLang="zh-CN" dirty="0" err="1"/>
              <a:t>NeuS</a:t>
            </a:r>
            <a:r>
              <a:rPr lang="zh-CN" altLang="en-US" dirty="0"/>
              <a:t>也同样面临。在代码实现中，</a:t>
            </a:r>
            <a:r>
              <a:rPr lang="en-US" altLang="zh-CN" dirty="0" err="1"/>
              <a:t>NeuS</a:t>
            </a:r>
            <a:r>
              <a:rPr lang="zh-CN" altLang="en-US" dirty="0"/>
              <a:t>使用了</a:t>
            </a:r>
            <a:r>
              <a:rPr lang="en-US" altLang="zh-CN" dirty="0"/>
              <a:t>4</a:t>
            </a:r>
            <a:r>
              <a:rPr lang="zh-CN" altLang="en-US" dirty="0"/>
              <a:t>次重要性采样，来弥补分布估计和高频的问题。但由于采样的依据是</a:t>
            </a:r>
            <a:r>
              <a:rPr lang="en-US" altLang="zh-CN" dirty="0"/>
              <a:t>w</a:t>
            </a:r>
            <a:r>
              <a:rPr lang="zh-CN" altLang="en-US" dirty="0"/>
              <a:t>而非</a:t>
            </a:r>
            <a:r>
              <a:rPr lang="en-US" altLang="zh-CN" dirty="0"/>
              <a:t>Bound</a:t>
            </a:r>
            <a:r>
              <a:rPr lang="zh-CN" altLang="en-US" dirty="0"/>
              <a:t>，效率不如</a:t>
            </a:r>
            <a:r>
              <a:rPr lang="en-US" altLang="zh-CN" dirty="0" err="1"/>
              <a:t>volsdf</a:t>
            </a:r>
            <a:r>
              <a:rPr lang="zh-CN" altLang="en-US" dirty="0"/>
              <a:t>，因此需要更多的迭代次数来弥补这一问题。</a:t>
            </a:r>
            <a:endParaRPr lang="en-US" altLang="zh-CN" dirty="0"/>
          </a:p>
          <a:p>
            <a:endParaRPr lang="zh-CN" altLang="en-US" dirty="0"/>
          </a:p>
        </p:txBody>
      </p:sp>
    </p:spTree>
    <p:extLst>
      <p:ext uri="{BB962C8B-B14F-4D97-AF65-F5344CB8AC3E}">
        <p14:creationId xmlns:p14="http://schemas.microsoft.com/office/powerpoint/2010/main" val="359794113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Indoor Scene Reconstruction with Fine-Grained Details Using Hybrid Representation and Normal Prior Enhancement</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894284" y="3162642"/>
            <a:ext cx="3382812"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2023 </a:t>
            </a:r>
            <a:r>
              <a:rPr kumimoji="1" lang="en-US" altLang="zh-CN" b="1" dirty="0" err="1">
                <a:solidFill>
                  <a:schemeClr val="tx2">
                    <a:lumMod val="60000"/>
                    <a:lumOff val="40000"/>
                  </a:schemeClr>
                </a:solidFill>
                <a:latin typeface="+mj-lt"/>
                <a:ea typeface="Microsoft New Tai Lue" charset="0"/>
                <a:cs typeface="Microsoft New Tai Lue" charset="0"/>
              </a:rPr>
              <a:t>arxiv</a:t>
            </a:r>
            <a:r>
              <a:rPr kumimoji="1" lang="en-US" altLang="zh-CN" b="1" dirty="0">
                <a:solidFill>
                  <a:schemeClr val="tx2">
                    <a:lumMod val="60000"/>
                    <a:lumOff val="40000"/>
                  </a:schemeClr>
                </a:solidFill>
                <a:latin typeface="+mj-lt"/>
                <a:ea typeface="Microsoft New Tai Lue" charset="0"/>
                <a:cs typeface="Microsoft New Tai Lue" charset="0"/>
              </a:rPr>
              <a:t> </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1608302955"/>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ABF9BE-88DB-1132-182C-1FDD7AD97149}"/>
              </a:ext>
            </a:extLst>
          </p:cNvPr>
          <p:cNvSpPr txBox="1"/>
          <p:nvPr/>
        </p:nvSpPr>
        <p:spPr>
          <a:xfrm>
            <a:off x="203661" y="879164"/>
            <a:ext cx="8354291" cy="2585323"/>
          </a:xfrm>
          <a:prstGeom prst="rect">
            <a:avLst/>
          </a:prstGeom>
          <a:noFill/>
        </p:spPr>
        <p:txBody>
          <a:bodyPr wrap="square" rtlCol="0">
            <a:spAutoFit/>
          </a:bodyPr>
          <a:lstStyle/>
          <a:p>
            <a:r>
              <a:rPr lang="zh-CN" altLang="en-US" dirty="0"/>
              <a:t>由于</a:t>
            </a:r>
            <a:r>
              <a:rPr lang="en-US" altLang="zh-CN" dirty="0"/>
              <a:t>warp</a:t>
            </a:r>
            <a:r>
              <a:rPr lang="zh-CN" altLang="en-US" dirty="0"/>
              <a:t>会存在诸多误匹配、不在源图像范围内以及遮挡的现象，作者设置了两种对应的掩码：</a:t>
            </a:r>
            <a:endParaRPr lang="en-US" altLang="zh-CN" dirty="0"/>
          </a:p>
          <a:p>
            <a:r>
              <a:rPr lang="en-US" altLang="zh-CN" dirty="0"/>
              <a:t>1</a:t>
            </a:r>
            <a:r>
              <a:rPr lang="zh-CN" altLang="en-US" dirty="0"/>
              <a:t>，投影掩码，剔除下述三种情况。</a:t>
            </a:r>
            <a:endParaRPr lang="en-US" altLang="zh-CN" dirty="0"/>
          </a:p>
          <a:p>
            <a:r>
              <a:rPr lang="zh-CN" altLang="en-US" dirty="0"/>
              <a:t>（</a:t>
            </a:r>
            <a:r>
              <a:rPr lang="en-US" altLang="zh-CN" dirty="0"/>
              <a:t>1</a:t>
            </a:r>
            <a:r>
              <a:rPr lang="zh-CN" altLang="en-US" dirty="0"/>
              <a:t>）投影点不在源图像内</a:t>
            </a:r>
            <a:endParaRPr lang="en-US" altLang="zh-CN" dirty="0"/>
          </a:p>
          <a:p>
            <a:r>
              <a:rPr lang="zh-CN" altLang="en-US" dirty="0"/>
              <a:t>（</a:t>
            </a:r>
            <a:r>
              <a:rPr lang="en-US" altLang="zh-CN" dirty="0"/>
              <a:t>2</a:t>
            </a:r>
            <a:r>
              <a:rPr lang="zh-CN" altLang="en-US" dirty="0"/>
              <a:t>）</a:t>
            </a:r>
            <a:r>
              <a:rPr lang="en-US" altLang="zh-CN" dirty="0"/>
              <a:t>source</a:t>
            </a:r>
            <a:r>
              <a:rPr lang="zh-CN" altLang="en-US" dirty="0"/>
              <a:t>图像和</a:t>
            </a:r>
            <a:r>
              <a:rPr lang="en-US" altLang="zh-CN" dirty="0"/>
              <a:t>reference</a:t>
            </a:r>
            <a:r>
              <a:rPr lang="zh-CN" altLang="en-US" dirty="0"/>
              <a:t>图像位于平面的两侧</a:t>
            </a:r>
            <a:endParaRPr lang="en-US" altLang="zh-CN" dirty="0"/>
          </a:p>
          <a:p>
            <a:r>
              <a:rPr lang="zh-CN" altLang="en-US" dirty="0"/>
              <a:t>（</a:t>
            </a:r>
            <a:r>
              <a:rPr lang="en-US" altLang="zh-CN" dirty="0"/>
              <a:t>3</a:t>
            </a:r>
            <a:r>
              <a:rPr lang="zh-CN" altLang="en-US" dirty="0"/>
              <a:t>）相机离平面太近</a:t>
            </a:r>
            <a:endParaRPr lang="en-US" altLang="zh-CN" dirty="0"/>
          </a:p>
          <a:p>
            <a:r>
              <a:rPr lang="en-US" altLang="zh-CN" dirty="0"/>
              <a:t>2</a:t>
            </a:r>
            <a:r>
              <a:rPr lang="zh-CN" altLang="en-US" dirty="0"/>
              <a:t>，遮挡误差</a:t>
            </a:r>
            <a:endParaRPr lang="en-US" altLang="zh-CN" dirty="0"/>
          </a:p>
          <a:p>
            <a:r>
              <a:rPr lang="en-US" altLang="zh-CN" dirty="0"/>
              <a:t>Reference</a:t>
            </a:r>
            <a:r>
              <a:rPr lang="zh-CN" altLang="en-US" dirty="0"/>
              <a:t>对应的点重投影到</a:t>
            </a:r>
            <a:r>
              <a:rPr lang="en-US" altLang="zh-CN" dirty="0"/>
              <a:t>source</a:t>
            </a:r>
            <a:r>
              <a:rPr lang="zh-CN" altLang="en-US" dirty="0"/>
              <a:t>可能出现遮挡，因此需要再查询对应射线的透明度。</a:t>
            </a:r>
          </a:p>
        </p:txBody>
      </p:sp>
      <p:pic>
        <p:nvPicPr>
          <p:cNvPr id="4" name="图片 3">
            <a:extLst>
              <a:ext uri="{FF2B5EF4-FFF2-40B4-BE49-F238E27FC236}">
                <a16:creationId xmlns:a16="http://schemas.microsoft.com/office/drawing/2014/main" id="{2EC1EBC4-D8D7-083B-25BA-A9FD22E683C4}"/>
              </a:ext>
            </a:extLst>
          </p:cNvPr>
          <p:cNvPicPr>
            <a:picLocks noChangeAspect="1"/>
          </p:cNvPicPr>
          <p:nvPr/>
        </p:nvPicPr>
        <p:blipFill>
          <a:blip r:embed="rId3"/>
          <a:stretch>
            <a:fillRect/>
          </a:stretch>
        </p:blipFill>
        <p:spPr>
          <a:xfrm>
            <a:off x="78630" y="3741102"/>
            <a:ext cx="3650296" cy="693480"/>
          </a:xfrm>
          <a:prstGeom prst="rect">
            <a:avLst/>
          </a:prstGeom>
        </p:spPr>
      </p:pic>
      <p:pic>
        <p:nvPicPr>
          <p:cNvPr id="8" name="图片 7">
            <a:extLst>
              <a:ext uri="{FF2B5EF4-FFF2-40B4-BE49-F238E27FC236}">
                <a16:creationId xmlns:a16="http://schemas.microsoft.com/office/drawing/2014/main" id="{8688E075-C25B-9524-9462-0B15FCAE0CCD}"/>
              </a:ext>
            </a:extLst>
          </p:cNvPr>
          <p:cNvPicPr>
            <a:picLocks noChangeAspect="1"/>
          </p:cNvPicPr>
          <p:nvPr/>
        </p:nvPicPr>
        <p:blipFill>
          <a:blip r:embed="rId4"/>
          <a:stretch>
            <a:fillRect/>
          </a:stretch>
        </p:blipFill>
        <p:spPr>
          <a:xfrm>
            <a:off x="3980565" y="3539154"/>
            <a:ext cx="4458086" cy="548688"/>
          </a:xfrm>
          <a:prstGeom prst="rect">
            <a:avLst/>
          </a:prstGeom>
        </p:spPr>
      </p:pic>
      <p:pic>
        <p:nvPicPr>
          <p:cNvPr id="10" name="图片 9">
            <a:extLst>
              <a:ext uri="{FF2B5EF4-FFF2-40B4-BE49-F238E27FC236}">
                <a16:creationId xmlns:a16="http://schemas.microsoft.com/office/drawing/2014/main" id="{FBDA41E2-9B0F-3951-3E35-450E6FCBB962}"/>
              </a:ext>
            </a:extLst>
          </p:cNvPr>
          <p:cNvPicPr>
            <a:picLocks noChangeAspect="1"/>
          </p:cNvPicPr>
          <p:nvPr/>
        </p:nvPicPr>
        <p:blipFill>
          <a:blip r:embed="rId5"/>
          <a:stretch>
            <a:fillRect/>
          </a:stretch>
        </p:blipFill>
        <p:spPr>
          <a:xfrm>
            <a:off x="3499446" y="4214815"/>
            <a:ext cx="2636532" cy="693480"/>
          </a:xfrm>
          <a:prstGeom prst="rect">
            <a:avLst/>
          </a:prstGeom>
        </p:spPr>
      </p:pic>
      <p:pic>
        <p:nvPicPr>
          <p:cNvPr id="12" name="图片 11">
            <a:extLst>
              <a:ext uri="{FF2B5EF4-FFF2-40B4-BE49-F238E27FC236}">
                <a16:creationId xmlns:a16="http://schemas.microsoft.com/office/drawing/2014/main" id="{87AA495C-FBF0-A186-A5A2-7A6C40409657}"/>
              </a:ext>
            </a:extLst>
          </p:cNvPr>
          <p:cNvPicPr>
            <a:picLocks noChangeAspect="1"/>
          </p:cNvPicPr>
          <p:nvPr/>
        </p:nvPicPr>
        <p:blipFill>
          <a:blip r:embed="rId6"/>
          <a:stretch>
            <a:fillRect/>
          </a:stretch>
        </p:blipFill>
        <p:spPr>
          <a:xfrm>
            <a:off x="6010102" y="4205436"/>
            <a:ext cx="2824070" cy="685652"/>
          </a:xfrm>
          <a:prstGeom prst="rect">
            <a:avLst/>
          </a:prstGeom>
        </p:spPr>
      </p:pic>
    </p:spTree>
    <p:extLst>
      <p:ext uri="{BB962C8B-B14F-4D97-AF65-F5344CB8AC3E}">
        <p14:creationId xmlns:p14="http://schemas.microsoft.com/office/powerpoint/2010/main" val="335823258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50</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04145" y="1890178"/>
            <a:ext cx="8343207" cy="1200329"/>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，设计了新的混合渲染结构（</a:t>
            </a:r>
            <a:r>
              <a:rPr lang="en-US" altLang="zh-CN" dirty="0"/>
              <a:t>2023 </a:t>
            </a:r>
            <a:r>
              <a:rPr lang="en-US" altLang="zh-CN" dirty="0" err="1"/>
              <a:t>citynerf</a:t>
            </a:r>
            <a:r>
              <a:rPr lang="zh-CN" altLang="en-US" dirty="0"/>
              <a:t>已经有了）。</a:t>
            </a:r>
            <a:endParaRPr lang="en-US" altLang="zh-CN" dirty="0"/>
          </a:p>
          <a:p>
            <a:r>
              <a:rPr lang="en-US" altLang="zh-CN" dirty="0"/>
              <a:t>2</a:t>
            </a:r>
            <a:r>
              <a:rPr lang="zh-CN" altLang="en-US" dirty="0"/>
              <a:t>，提出了</a:t>
            </a:r>
            <a:r>
              <a:rPr lang="en-US" altLang="zh-CN" dirty="0"/>
              <a:t>deblur</a:t>
            </a:r>
            <a:r>
              <a:rPr lang="zh-CN" altLang="en-US" dirty="0"/>
              <a:t>的方法来提高法向量的准确性。</a:t>
            </a:r>
            <a:endParaRPr lang="en-US" altLang="zh-CN" dirty="0"/>
          </a:p>
          <a:p>
            <a:r>
              <a:rPr lang="en-US" altLang="zh-CN" dirty="0"/>
              <a:t>3</a:t>
            </a:r>
            <a:r>
              <a:rPr lang="zh-CN" altLang="en-US" dirty="0"/>
              <a:t>，用了</a:t>
            </a:r>
            <a:r>
              <a:rPr lang="en-US" altLang="zh-CN" dirty="0" err="1"/>
              <a:t>NeRF</a:t>
            </a:r>
            <a:r>
              <a:rPr lang="en-US" altLang="zh-CN" dirty="0"/>
              <a:t>-W</a:t>
            </a:r>
            <a:r>
              <a:rPr lang="zh-CN" altLang="en-US" dirty="0"/>
              <a:t>，每个</a:t>
            </a:r>
            <a:r>
              <a:rPr lang="en-US" altLang="zh-CN" dirty="0"/>
              <a:t>view</a:t>
            </a:r>
            <a:r>
              <a:rPr lang="zh-CN" altLang="en-US" dirty="0"/>
              <a:t>给了一个可学习的向量编码。（</a:t>
            </a:r>
            <a:r>
              <a:rPr lang="en-US" altLang="zh-CN" dirty="0"/>
              <a:t>depth</a:t>
            </a:r>
            <a:r>
              <a:rPr lang="zh-CN" altLang="en-US" dirty="0"/>
              <a:t>里？）</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910940"/>
            <a:ext cx="8197813" cy="646331"/>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文章的核心观点为</a:t>
            </a:r>
            <a:r>
              <a:rPr lang="en-US" altLang="zh-CN" dirty="0" err="1"/>
              <a:t>mlp</a:t>
            </a:r>
            <a:r>
              <a:rPr lang="zh-CN" altLang="en-US" dirty="0"/>
              <a:t>的</a:t>
            </a:r>
            <a:r>
              <a:rPr lang="en-US" altLang="zh-CN" dirty="0"/>
              <a:t>bias</a:t>
            </a:r>
            <a:r>
              <a:rPr lang="zh-CN" altLang="en-US" dirty="0"/>
              <a:t>导致的平滑，不利于模型重建。</a:t>
            </a:r>
            <a:endParaRPr lang="en-US" altLang="zh-CN" dirty="0"/>
          </a:p>
        </p:txBody>
      </p:sp>
    </p:spTree>
    <p:extLst>
      <p:ext uri="{BB962C8B-B14F-4D97-AF65-F5344CB8AC3E}">
        <p14:creationId xmlns:p14="http://schemas.microsoft.com/office/powerpoint/2010/main" val="36733974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51</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BA5B85C4-F96F-B8FC-59FD-630DEEB8A181}"/>
              </a:ext>
            </a:extLst>
          </p:cNvPr>
          <p:cNvPicPr>
            <a:picLocks noChangeAspect="1"/>
          </p:cNvPicPr>
          <p:nvPr/>
        </p:nvPicPr>
        <p:blipFill>
          <a:blip r:embed="rId3"/>
          <a:stretch>
            <a:fillRect/>
          </a:stretch>
        </p:blipFill>
        <p:spPr>
          <a:xfrm>
            <a:off x="1020714" y="1169797"/>
            <a:ext cx="6458403" cy="3226356"/>
          </a:xfrm>
          <a:prstGeom prst="rect">
            <a:avLst/>
          </a:prstGeom>
        </p:spPr>
      </p:pic>
    </p:spTree>
    <p:extLst>
      <p:ext uri="{BB962C8B-B14F-4D97-AF65-F5344CB8AC3E}">
        <p14:creationId xmlns:p14="http://schemas.microsoft.com/office/powerpoint/2010/main" val="153495112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52</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838D5D1-FC31-7FA5-D6E7-EE8783153CEB}"/>
              </a:ext>
            </a:extLst>
          </p:cNvPr>
          <p:cNvPicPr>
            <a:picLocks noChangeAspect="1"/>
          </p:cNvPicPr>
          <p:nvPr/>
        </p:nvPicPr>
        <p:blipFill>
          <a:blip r:embed="rId3"/>
          <a:stretch>
            <a:fillRect/>
          </a:stretch>
        </p:blipFill>
        <p:spPr>
          <a:xfrm>
            <a:off x="216011" y="1198206"/>
            <a:ext cx="4590225" cy="2248379"/>
          </a:xfrm>
          <a:prstGeom prst="rect">
            <a:avLst/>
          </a:prstGeom>
        </p:spPr>
      </p:pic>
      <p:pic>
        <p:nvPicPr>
          <p:cNvPr id="7" name="图片 6">
            <a:extLst>
              <a:ext uri="{FF2B5EF4-FFF2-40B4-BE49-F238E27FC236}">
                <a16:creationId xmlns:a16="http://schemas.microsoft.com/office/drawing/2014/main" id="{25305B85-6D29-0FD2-11EA-610573FF67C8}"/>
              </a:ext>
            </a:extLst>
          </p:cNvPr>
          <p:cNvPicPr>
            <a:picLocks noChangeAspect="1"/>
          </p:cNvPicPr>
          <p:nvPr/>
        </p:nvPicPr>
        <p:blipFill>
          <a:blip r:embed="rId4"/>
          <a:stretch>
            <a:fillRect/>
          </a:stretch>
        </p:blipFill>
        <p:spPr>
          <a:xfrm>
            <a:off x="4963886" y="1272141"/>
            <a:ext cx="2936154" cy="890526"/>
          </a:xfrm>
          <a:prstGeom prst="rect">
            <a:avLst/>
          </a:prstGeom>
        </p:spPr>
      </p:pic>
      <p:sp>
        <p:nvSpPr>
          <p:cNvPr id="8" name="文本框 7">
            <a:extLst>
              <a:ext uri="{FF2B5EF4-FFF2-40B4-BE49-F238E27FC236}">
                <a16:creationId xmlns:a16="http://schemas.microsoft.com/office/drawing/2014/main" id="{3CF87BFC-DD8D-7715-CB56-9E56BEE626C2}"/>
              </a:ext>
            </a:extLst>
          </p:cNvPr>
          <p:cNvSpPr txBox="1"/>
          <p:nvPr/>
        </p:nvSpPr>
        <p:spPr>
          <a:xfrm>
            <a:off x="1301262" y="3760628"/>
            <a:ext cx="3366198" cy="369332"/>
          </a:xfrm>
          <a:prstGeom prst="rect">
            <a:avLst/>
          </a:prstGeom>
          <a:noFill/>
        </p:spPr>
        <p:txBody>
          <a:bodyPr wrap="square" rtlCol="0">
            <a:spAutoFit/>
          </a:bodyPr>
          <a:lstStyle/>
          <a:p>
            <a:r>
              <a:rPr lang="zh-CN" altLang="en-US" dirty="0"/>
              <a:t>不确定性估计</a:t>
            </a:r>
          </a:p>
        </p:txBody>
      </p:sp>
      <p:sp>
        <p:nvSpPr>
          <p:cNvPr id="9" name="文本框 8">
            <a:extLst>
              <a:ext uri="{FF2B5EF4-FFF2-40B4-BE49-F238E27FC236}">
                <a16:creationId xmlns:a16="http://schemas.microsoft.com/office/drawing/2014/main" id="{F5DDF7DD-90C6-277B-80A8-F809E27FABD5}"/>
              </a:ext>
            </a:extLst>
          </p:cNvPr>
          <p:cNvSpPr txBox="1"/>
          <p:nvPr/>
        </p:nvSpPr>
        <p:spPr>
          <a:xfrm>
            <a:off x="5221793" y="2162667"/>
            <a:ext cx="3366198" cy="1477328"/>
          </a:xfrm>
          <a:prstGeom prst="rect">
            <a:avLst/>
          </a:prstGeom>
          <a:noFill/>
        </p:spPr>
        <p:txBody>
          <a:bodyPr wrap="square" rtlCol="0">
            <a:spAutoFit/>
          </a:bodyPr>
          <a:lstStyle/>
          <a:p>
            <a:r>
              <a:rPr lang="zh-CN" altLang="en-US" dirty="0"/>
              <a:t>锐化公式。</a:t>
            </a:r>
            <a:endParaRPr lang="en-US" altLang="zh-CN" dirty="0"/>
          </a:p>
          <a:p>
            <a:r>
              <a:rPr lang="zh-CN" altLang="en-US" dirty="0"/>
              <a:t>降噪用了中值降噪法</a:t>
            </a:r>
            <a:endParaRPr lang="en-US" altLang="zh-CN" dirty="0"/>
          </a:p>
          <a:p>
            <a:endParaRPr lang="en-US" altLang="zh-CN" dirty="0"/>
          </a:p>
          <a:p>
            <a:r>
              <a:rPr lang="zh-CN" altLang="en-US" dirty="0"/>
              <a:t>主要的意义是提高</a:t>
            </a:r>
            <a:r>
              <a:rPr lang="en-US" altLang="zh-CN" dirty="0"/>
              <a:t>normal</a:t>
            </a:r>
            <a:r>
              <a:rPr lang="zh-CN" altLang="en-US" dirty="0"/>
              <a:t>的预测质量。</a:t>
            </a:r>
            <a:endParaRPr lang="en-US" altLang="zh-CN" dirty="0"/>
          </a:p>
        </p:txBody>
      </p:sp>
    </p:spTree>
    <p:extLst>
      <p:ext uri="{BB962C8B-B14F-4D97-AF65-F5344CB8AC3E}">
        <p14:creationId xmlns:p14="http://schemas.microsoft.com/office/powerpoint/2010/main" val="202506229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53</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BEFA153-DCE5-28EB-EF9A-3D8A566950D5}"/>
              </a:ext>
            </a:extLst>
          </p:cNvPr>
          <p:cNvPicPr>
            <a:picLocks noChangeAspect="1"/>
          </p:cNvPicPr>
          <p:nvPr/>
        </p:nvPicPr>
        <p:blipFill>
          <a:blip r:embed="rId3"/>
          <a:stretch>
            <a:fillRect/>
          </a:stretch>
        </p:blipFill>
        <p:spPr>
          <a:xfrm>
            <a:off x="207162" y="1333694"/>
            <a:ext cx="4043639" cy="2645454"/>
          </a:xfrm>
          <a:prstGeom prst="rect">
            <a:avLst/>
          </a:prstGeom>
        </p:spPr>
      </p:pic>
      <p:pic>
        <p:nvPicPr>
          <p:cNvPr id="10" name="图片 9">
            <a:extLst>
              <a:ext uri="{FF2B5EF4-FFF2-40B4-BE49-F238E27FC236}">
                <a16:creationId xmlns:a16="http://schemas.microsoft.com/office/drawing/2014/main" id="{00A31B11-8DDD-0AAB-54CF-C1792AE10260}"/>
              </a:ext>
            </a:extLst>
          </p:cNvPr>
          <p:cNvPicPr>
            <a:picLocks noChangeAspect="1"/>
          </p:cNvPicPr>
          <p:nvPr/>
        </p:nvPicPr>
        <p:blipFill>
          <a:blip r:embed="rId4"/>
          <a:stretch>
            <a:fillRect/>
          </a:stretch>
        </p:blipFill>
        <p:spPr>
          <a:xfrm>
            <a:off x="4410995" y="1198041"/>
            <a:ext cx="4140153" cy="1952117"/>
          </a:xfrm>
          <a:prstGeom prst="rect">
            <a:avLst/>
          </a:prstGeom>
        </p:spPr>
      </p:pic>
      <p:sp>
        <p:nvSpPr>
          <p:cNvPr id="11" name="文本框 10">
            <a:extLst>
              <a:ext uri="{FF2B5EF4-FFF2-40B4-BE49-F238E27FC236}">
                <a16:creationId xmlns:a16="http://schemas.microsoft.com/office/drawing/2014/main" id="{51353C41-7D80-A185-A36E-34D4F7870959}"/>
              </a:ext>
            </a:extLst>
          </p:cNvPr>
          <p:cNvSpPr txBox="1"/>
          <p:nvPr/>
        </p:nvSpPr>
        <p:spPr>
          <a:xfrm>
            <a:off x="4572000" y="3417920"/>
            <a:ext cx="3823398" cy="923330"/>
          </a:xfrm>
          <a:prstGeom prst="rect">
            <a:avLst/>
          </a:prstGeom>
          <a:noFill/>
        </p:spPr>
        <p:txBody>
          <a:bodyPr wrap="square" rtlCol="0">
            <a:spAutoFit/>
          </a:bodyPr>
          <a:lstStyle/>
          <a:p>
            <a:r>
              <a:rPr lang="zh-CN" altLang="en-US" dirty="0"/>
              <a:t>比较有效的</a:t>
            </a:r>
            <a:r>
              <a:rPr lang="en-US" altLang="zh-CN" dirty="0"/>
              <a:t>trick</a:t>
            </a:r>
            <a:r>
              <a:rPr lang="zh-CN" altLang="en-US" dirty="0"/>
              <a:t>是</a:t>
            </a:r>
            <a:r>
              <a:rPr lang="en-US" altLang="zh-CN" dirty="0"/>
              <a:t>embed</a:t>
            </a:r>
            <a:r>
              <a:rPr lang="zh-CN" altLang="en-US" dirty="0"/>
              <a:t>和</a:t>
            </a:r>
            <a:r>
              <a:rPr lang="en-US" altLang="zh-CN" dirty="0"/>
              <a:t>deblur</a:t>
            </a:r>
          </a:p>
          <a:p>
            <a:r>
              <a:rPr lang="en-US" altLang="zh-CN" dirty="0"/>
              <a:t>Uncertainty</a:t>
            </a:r>
            <a:r>
              <a:rPr lang="zh-CN" altLang="en-US" dirty="0"/>
              <a:t>没啥大用，成本还高</a:t>
            </a:r>
            <a:endParaRPr lang="en-US" altLang="zh-CN" dirty="0"/>
          </a:p>
          <a:p>
            <a:r>
              <a:rPr lang="zh-CN" altLang="en-US" b="1" dirty="0">
                <a:solidFill>
                  <a:srgbClr val="FF0000"/>
                </a:solidFill>
              </a:rPr>
              <a:t>可以和</a:t>
            </a:r>
            <a:r>
              <a:rPr lang="en-US" altLang="zh-CN" b="1" dirty="0">
                <a:solidFill>
                  <a:srgbClr val="FF0000"/>
                </a:solidFill>
              </a:rPr>
              <a:t>S3S3PRecon</a:t>
            </a:r>
            <a:r>
              <a:rPr lang="zh-CN" altLang="en-US" b="1" dirty="0">
                <a:solidFill>
                  <a:srgbClr val="FF0000"/>
                </a:solidFill>
              </a:rPr>
              <a:t>的</a:t>
            </a:r>
            <a:r>
              <a:rPr lang="en-US" altLang="zh-CN" b="1" dirty="0">
                <a:solidFill>
                  <a:srgbClr val="FF0000"/>
                </a:solidFill>
              </a:rPr>
              <a:t>trick</a:t>
            </a:r>
            <a:r>
              <a:rPr lang="zh-CN" altLang="en-US" b="1" dirty="0">
                <a:solidFill>
                  <a:srgbClr val="FF0000"/>
                </a:solidFill>
              </a:rPr>
              <a:t>对比一下</a:t>
            </a:r>
            <a:endParaRPr lang="en-US" altLang="zh-CN" b="1" dirty="0">
              <a:solidFill>
                <a:srgbClr val="FF0000"/>
              </a:solidFill>
            </a:endParaRPr>
          </a:p>
        </p:txBody>
      </p:sp>
    </p:spTree>
    <p:extLst>
      <p:ext uri="{BB962C8B-B14F-4D97-AF65-F5344CB8AC3E}">
        <p14:creationId xmlns:p14="http://schemas.microsoft.com/office/powerpoint/2010/main" val="198326265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VOXURF: VOXEL-BASED EFFICIENT AND ACCURATE NEURAL SURFACE RECONSTRUCTION </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827048" y="3155693"/>
            <a:ext cx="3382812" cy="369332"/>
          </a:xfrm>
          <a:prstGeom prst="rect">
            <a:avLst/>
          </a:prstGeom>
          <a:noFill/>
        </p:spPr>
        <p:txBody>
          <a:bodyPr wrap="square" rtlCol="0">
            <a:spAutoFit/>
          </a:bodyPr>
          <a:lstStyle/>
          <a:p>
            <a:r>
              <a:rPr kumimoji="1" lang="en-US" altLang="zh-CN" b="1" dirty="0">
                <a:solidFill>
                  <a:schemeClr val="tx2">
                    <a:lumMod val="60000"/>
                    <a:lumOff val="40000"/>
                  </a:schemeClr>
                </a:solidFill>
                <a:latin typeface="+mj-lt"/>
                <a:cs typeface="Microsoft New Tai Lue" charset="0"/>
              </a:rPr>
              <a:t>ICLR 2023 highlight</a:t>
            </a:r>
            <a:endParaRPr kumimoji="1" lang="zh-CN" altLang="en-US" b="1" dirty="0">
              <a:solidFill>
                <a:schemeClr val="tx2">
                  <a:lumMod val="60000"/>
                  <a:lumOff val="40000"/>
                </a:schemeClr>
              </a:solidFill>
              <a:latin typeface="+mj-lt"/>
              <a:cs typeface="Microsoft New Tai Lue" charset="0"/>
            </a:endParaRPr>
          </a:p>
        </p:txBody>
      </p:sp>
    </p:spTree>
    <p:extLst>
      <p:ext uri="{BB962C8B-B14F-4D97-AF65-F5344CB8AC3E}">
        <p14:creationId xmlns:p14="http://schemas.microsoft.com/office/powerpoint/2010/main" val="3798311881"/>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55</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400396" y="3981935"/>
            <a:ext cx="8343207"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，一套两阶段的训练方法。</a:t>
            </a:r>
            <a:endParaRPr lang="en-US" altLang="zh-CN" dirty="0"/>
          </a:p>
          <a:p>
            <a:r>
              <a:rPr lang="en-US" altLang="zh-CN" dirty="0"/>
              <a:t>2</a:t>
            </a:r>
            <a:r>
              <a:rPr lang="zh-CN" altLang="en-US" dirty="0"/>
              <a:t>，一些引入平滑性的</a:t>
            </a:r>
            <a:r>
              <a:rPr lang="en-US" altLang="zh-CN" dirty="0"/>
              <a:t>trick</a:t>
            </a: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910940"/>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文章的核心观点为</a:t>
            </a:r>
            <a:r>
              <a:rPr lang="en-US" altLang="zh-CN" dirty="0" err="1"/>
              <a:t>mlp</a:t>
            </a:r>
            <a:r>
              <a:rPr lang="zh-CN" altLang="en-US" dirty="0"/>
              <a:t>的训练速度太慢（</a:t>
            </a:r>
            <a:r>
              <a:rPr lang="en-US" altLang="zh-CN" dirty="0"/>
              <a:t>10h</a:t>
            </a:r>
            <a:r>
              <a:rPr lang="zh-CN" altLang="en-US" dirty="0"/>
              <a:t>），而近两年基于</a:t>
            </a:r>
            <a:r>
              <a:rPr lang="en-US" altLang="zh-CN" dirty="0"/>
              <a:t>grid</a:t>
            </a:r>
            <a:r>
              <a:rPr lang="zh-CN" altLang="en-US" dirty="0"/>
              <a:t>的方法能快速收敛。希望将基于</a:t>
            </a:r>
            <a:r>
              <a:rPr lang="en-US" altLang="zh-CN" dirty="0"/>
              <a:t>grid</a:t>
            </a:r>
            <a:r>
              <a:rPr lang="zh-CN" altLang="en-US" dirty="0"/>
              <a:t>的方法引入重建任务。</a:t>
            </a:r>
            <a:endParaRPr lang="en-US" altLang="zh-CN" dirty="0"/>
          </a:p>
        </p:txBody>
      </p:sp>
      <p:pic>
        <p:nvPicPr>
          <p:cNvPr id="2" name="图片 1">
            <a:extLst>
              <a:ext uri="{FF2B5EF4-FFF2-40B4-BE49-F238E27FC236}">
                <a16:creationId xmlns:a16="http://schemas.microsoft.com/office/drawing/2014/main" id="{B60466ED-C1B3-DAB2-44AE-EEE6364DCF5B}"/>
              </a:ext>
            </a:extLst>
          </p:cNvPr>
          <p:cNvPicPr>
            <a:picLocks noChangeAspect="1"/>
          </p:cNvPicPr>
          <p:nvPr/>
        </p:nvPicPr>
        <p:blipFill>
          <a:blip r:embed="rId3"/>
          <a:stretch>
            <a:fillRect/>
          </a:stretch>
        </p:blipFill>
        <p:spPr>
          <a:xfrm>
            <a:off x="1920218" y="1794353"/>
            <a:ext cx="5111062" cy="2227499"/>
          </a:xfrm>
          <a:prstGeom prst="rect">
            <a:avLst/>
          </a:prstGeom>
        </p:spPr>
      </p:pic>
    </p:spTree>
    <p:extLst>
      <p:ext uri="{BB962C8B-B14F-4D97-AF65-F5344CB8AC3E}">
        <p14:creationId xmlns:p14="http://schemas.microsoft.com/office/powerpoint/2010/main" val="82777673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1D98D55-A672-E8D8-DB2D-109B31720BBB}"/>
              </a:ext>
            </a:extLst>
          </p:cNvPr>
          <p:cNvPicPr>
            <a:picLocks noChangeAspect="1"/>
          </p:cNvPicPr>
          <p:nvPr/>
        </p:nvPicPr>
        <p:blipFill>
          <a:blip r:embed="rId3"/>
          <a:stretch>
            <a:fillRect/>
          </a:stretch>
        </p:blipFill>
        <p:spPr>
          <a:xfrm>
            <a:off x="1097281" y="1474751"/>
            <a:ext cx="6413696" cy="2333072"/>
          </a:xfrm>
          <a:prstGeom prst="rect">
            <a:avLst/>
          </a:prstGeom>
        </p:spPr>
      </p:pic>
      <p:sp>
        <p:nvSpPr>
          <p:cNvPr id="5" name="TextBox 4"/>
          <p:cNvSpPr txBox="1"/>
          <p:nvPr/>
        </p:nvSpPr>
        <p:spPr>
          <a:xfrm>
            <a:off x="494769" y="247715"/>
            <a:ext cx="1005596"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reasons</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56</a:t>
            </a:fld>
            <a:endParaRPr lang="zh-CN" altLang="en-US" sz="1349"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0B054EFE-7E31-4720-411F-4824601A24D5}"/>
              </a:ext>
            </a:extLst>
          </p:cNvPr>
          <p:cNvSpPr txBox="1"/>
          <p:nvPr/>
        </p:nvSpPr>
        <p:spPr>
          <a:xfrm>
            <a:off x="372291" y="907869"/>
            <a:ext cx="8399418" cy="646331"/>
          </a:xfrm>
          <a:prstGeom prst="rect">
            <a:avLst/>
          </a:prstGeom>
          <a:noFill/>
        </p:spPr>
        <p:txBody>
          <a:bodyPr wrap="square" rtlCol="0">
            <a:spAutoFit/>
          </a:bodyPr>
          <a:lstStyle/>
          <a:p>
            <a:r>
              <a:rPr lang="en-US" altLang="zh-CN" dirty="0"/>
              <a:t>1</a:t>
            </a:r>
            <a:r>
              <a:rPr lang="zh-CN" altLang="en-US" dirty="0"/>
              <a:t>，通常网格化的表达需要分离</a:t>
            </a:r>
            <a:r>
              <a:rPr lang="en-US" altLang="zh-CN" dirty="0"/>
              <a:t>density</a:t>
            </a:r>
            <a:r>
              <a:rPr lang="zh-CN" altLang="en-US" dirty="0"/>
              <a:t>和</a:t>
            </a:r>
            <a:r>
              <a:rPr lang="en-US" altLang="zh-CN" dirty="0" err="1"/>
              <a:t>rgb</a:t>
            </a:r>
            <a:r>
              <a:rPr lang="zh-CN" altLang="en-US" dirty="0"/>
              <a:t>网络，这样会弱化几何与颜色的关联（</a:t>
            </a:r>
            <a:r>
              <a:rPr lang="en-US" altLang="zh-CN" dirty="0"/>
              <a:t>DVGO</a:t>
            </a:r>
            <a:r>
              <a:rPr lang="zh-CN" altLang="en-US" dirty="0"/>
              <a:t>）</a:t>
            </a:r>
          </a:p>
        </p:txBody>
      </p:sp>
      <p:sp>
        <p:nvSpPr>
          <p:cNvPr id="10" name="文本框 9">
            <a:extLst>
              <a:ext uri="{FF2B5EF4-FFF2-40B4-BE49-F238E27FC236}">
                <a16:creationId xmlns:a16="http://schemas.microsoft.com/office/drawing/2014/main" id="{A4B724FB-8766-AE1A-26E4-25E5AFEEC103}"/>
              </a:ext>
            </a:extLst>
          </p:cNvPr>
          <p:cNvSpPr txBox="1"/>
          <p:nvPr/>
        </p:nvSpPr>
        <p:spPr>
          <a:xfrm>
            <a:off x="372291" y="4050965"/>
            <a:ext cx="8399418" cy="646331"/>
          </a:xfrm>
          <a:prstGeom prst="rect">
            <a:avLst/>
          </a:prstGeom>
          <a:noFill/>
        </p:spPr>
        <p:txBody>
          <a:bodyPr wrap="square" rtlCol="0">
            <a:spAutoFit/>
          </a:bodyPr>
          <a:lstStyle/>
          <a:p>
            <a:r>
              <a:rPr lang="zh-CN" altLang="en-US" dirty="0"/>
              <a:t>为了保证速度，</a:t>
            </a:r>
            <a:r>
              <a:rPr lang="en-US" altLang="zh-CN" dirty="0"/>
              <a:t> density</a:t>
            </a:r>
            <a:r>
              <a:rPr lang="zh-CN" altLang="en-US" dirty="0"/>
              <a:t>会显著的小于</a:t>
            </a:r>
            <a:r>
              <a:rPr lang="en-US" altLang="zh-CN" dirty="0" err="1"/>
              <a:t>rgb</a:t>
            </a:r>
            <a:r>
              <a:rPr lang="zh-CN" altLang="en-US" dirty="0"/>
              <a:t>网格。这就导致如果几何构建的有偏差，就可以把压力分到</a:t>
            </a:r>
            <a:r>
              <a:rPr lang="en-US" altLang="zh-CN" dirty="0" err="1"/>
              <a:t>rgb</a:t>
            </a:r>
            <a:r>
              <a:rPr lang="zh-CN" altLang="en-US" dirty="0"/>
              <a:t>网格上，从而影响建模质量。</a:t>
            </a:r>
          </a:p>
        </p:txBody>
      </p:sp>
    </p:spTree>
    <p:extLst>
      <p:ext uri="{BB962C8B-B14F-4D97-AF65-F5344CB8AC3E}">
        <p14:creationId xmlns:p14="http://schemas.microsoft.com/office/powerpoint/2010/main" val="333608046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05596"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reasons</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57</a:t>
            </a:fld>
            <a:endParaRPr lang="zh-CN" altLang="en-US" sz="1349"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0B054EFE-7E31-4720-411F-4824601A24D5}"/>
              </a:ext>
            </a:extLst>
          </p:cNvPr>
          <p:cNvSpPr txBox="1"/>
          <p:nvPr/>
        </p:nvSpPr>
        <p:spPr>
          <a:xfrm>
            <a:off x="372291" y="907869"/>
            <a:ext cx="8399418" cy="646331"/>
          </a:xfrm>
          <a:prstGeom prst="rect">
            <a:avLst/>
          </a:prstGeom>
          <a:noFill/>
        </p:spPr>
        <p:txBody>
          <a:bodyPr wrap="square" rtlCol="0">
            <a:spAutoFit/>
          </a:bodyPr>
          <a:lstStyle/>
          <a:p>
            <a:r>
              <a:rPr lang="en-US" altLang="zh-CN" dirty="0"/>
              <a:t>2</a:t>
            </a:r>
            <a:r>
              <a:rPr lang="zh-CN" altLang="en-US" dirty="0"/>
              <a:t>，网格化的表达更具备离散型。</a:t>
            </a:r>
            <a:r>
              <a:rPr lang="en-US" altLang="zh-CN" dirty="0" err="1"/>
              <a:t>mlp</a:t>
            </a:r>
            <a:r>
              <a:rPr lang="zh-CN" altLang="en-US" dirty="0"/>
              <a:t>自带平滑的</a:t>
            </a:r>
            <a:r>
              <a:rPr lang="en-US" altLang="zh-CN" dirty="0"/>
              <a:t>bias</a:t>
            </a:r>
            <a:r>
              <a:rPr lang="zh-CN" altLang="en-US" dirty="0"/>
              <a:t>，因此模型的整体性很强（虽然牺牲了高频）。而</a:t>
            </a:r>
            <a:r>
              <a:rPr lang="en-US" altLang="zh-CN" dirty="0"/>
              <a:t>grid</a:t>
            </a:r>
            <a:r>
              <a:rPr lang="zh-CN" altLang="en-US" dirty="0"/>
              <a:t>捕获高频信息有明确优势，但缺乏整体性</a:t>
            </a:r>
          </a:p>
        </p:txBody>
      </p:sp>
      <p:pic>
        <p:nvPicPr>
          <p:cNvPr id="3" name="图片 2">
            <a:extLst>
              <a:ext uri="{FF2B5EF4-FFF2-40B4-BE49-F238E27FC236}">
                <a16:creationId xmlns:a16="http://schemas.microsoft.com/office/drawing/2014/main" id="{EE5F23EE-F833-CED4-98B3-657949A15D7A}"/>
              </a:ext>
            </a:extLst>
          </p:cNvPr>
          <p:cNvPicPr>
            <a:picLocks noChangeAspect="1"/>
          </p:cNvPicPr>
          <p:nvPr/>
        </p:nvPicPr>
        <p:blipFill>
          <a:blip r:embed="rId3"/>
          <a:stretch>
            <a:fillRect/>
          </a:stretch>
        </p:blipFill>
        <p:spPr>
          <a:xfrm>
            <a:off x="372291" y="2070205"/>
            <a:ext cx="3968295" cy="2537830"/>
          </a:xfrm>
          <a:prstGeom prst="rect">
            <a:avLst/>
          </a:prstGeom>
        </p:spPr>
      </p:pic>
      <p:pic>
        <p:nvPicPr>
          <p:cNvPr id="7" name="图片 6">
            <a:extLst>
              <a:ext uri="{FF2B5EF4-FFF2-40B4-BE49-F238E27FC236}">
                <a16:creationId xmlns:a16="http://schemas.microsoft.com/office/drawing/2014/main" id="{6C25CC3E-C918-54A0-68B4-6B800D922E85}"/>
              </a:ext>
            </a:extLst>
          </p:cNvPr>
          <p:cNvPicPr>
            <a:picLocks noChangeAspect="1"/>
          </p:cNvPicPr>
          <p:nvPr/>
        </p:nvPicPr>
        <p:blipFill>
          <a:blip r:embed="rId4"/>
          <a:stretch>
            <a:fillRect/>
          </a:stretch>
        </p:blipFill>
        <p:spPr>
          <a:xfrm>
            <a:off x="4642424" y="1518640"/>
            <a:ext cx="4068350" cy="3211856"/>
          </a:xfrm>
          <a:prstGeom prst="rect">
            <a:avLst/>
          </a:prstGeom>
        </p:spPr>
      </p:pic>
    </p:spTree>
    <p:extLst>
      <p:ext uri="{BB962C8B-B14F-4D97-AF65-F5344CB8AC3E}">
        <p14:creationId xmlns:p14="http://schemas.microsoft.com/office/powerpoint/2010/main" val="307183589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7490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resolution</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58</a:t>
            </a:fld>
            <a:endParaRPr lang="zh-CN" altLang="en-US" sz="1349"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A4B724FB-8766-AE1A-26E4-25E5AFEEC103}"/>
              </a:ext>
            </a:extLst>
          </p:cNvPr>
          <p:cNvSpPr txBox="1"/>
          <p:nvPr/>
        </p:nvSpPr>
        <p:spPr>
          <a:xfrm>
            <a:off x="209731" y="881045"/>
            <a:ext cx="8399418" cy="369332"/>
          </a:xfrm>
          <a:prstGeom prst="rect">
            <a:avLst/>
          </a:prstGeom>
          <a:noFill/>
        </p:spPr>
        <p:txBody>
          <a:bodyPr wrap="square" rtlCol="0">
            <a:spAutoFit/>
          </a:bodyPr>
          <a:lstStyle/>
          <a:p>
            <a:r>
              <a:rPr lang="zh-CN" altLang="en-US" dirty="0"/>
              <a:t>（</a:t>
            </a:r>
            <a:r>
              <a:rPr lang="en-US" altLang="zh-CN" dirty="0"/>
              <a:t>1</a:t>
            </a:r>
            <a:r>
              <a:rPr lang="zh-CN" altLang="en-US" dirty="0"/>
              <a:t>）为</a:t>
            </a:r>
            <a:r>
              <a:rPr lang="en-US" altLang="zh-CN" dirty="0" err="1"/>
              <a:t>mlp</a:t>
            </a:r>
            <a:r>
              <a:rPr lang="zh-CN" altLang="en-US" dirty="0"/>
              <a:t>添加捕获高频的能力</a:t>
            </a:r>
          </a:p>
        </p:txBody>
      </p:sp>
      <p:pic>
        <p:nvPicPr>
          <p:cNvPr id="3" name="图片 2">
            <a:extLst>
              <a:ext uri="{FF2B5EF4-FFF2-40B4-BE49-F238E27FC236}">
                <a16:creationId xmlns:a16="http://schemas.microsoft.com/office/drawing/2014/main" id="{812D4682-741C-E033-D90D-DAEB8B71E5C5}"/>
              </a:ext>
            </a:extLst>
          </p:cNvPr>
          <p:cNvPicPr>
            <a:picLocks noChangeAspect="1"/>
          </p:cNvPicPr>
          <p:nvPr/>
        </p:nvPicPr>
        <p:blipFill>
          <a:blip r:embed="rId3"/>
          <a:stretch>
            <a:fillRect/>
          </a:stretch>
        </p:blipFill>
        <p:spPr>
          <a:xfrm>
            <a:off x="3886200" y="854915"/>
            <a:ext cx="3369535" cy="1716835"/>
          </a:xfrm>
          <a:prstGeom prst="rect">
            <a:avLst/>
          </a:prstGeom>
        </p:spPr>
      </p:pic>
      <p:sp>
        <p:nvSpPr>
          <p:cNvPr id="4" name="文本框 3">
            <a:extLst>
              <a:ext uri="{FF2B5EF4-FFF2-40B4-BE49-F238E27FC236}">
                <a16:creationId xmlns:a16="http://schemas.microsoft.com/office/drawing/2014/main" id="{5653D7F1-DC1C-A6F2-609E-BE4F83A8C8E4}"/>
              </a:ext>
            </a:extLst>
          </p:cNvPr>
          <p:cNvSpPr txBox="1"/>
          <p:nvPr/>
        </p:nvSpPr>
        <p:spPr>
          <a:xfrm>
            <a:off x="209731" y="3177421"/>
            <a:ext cx="8399418" cy="369332"/>
          </a:xfrm>
          <a:prstGeom prst="rect">
            <a:avLst/>
          </a:prstGeom>
          <a:noFill/>
        </p:spPr>
        <p:txBody>
          <a:bodyPr wrap="square" rtlCol="0">
            <a:spAutoFit/>
          </a:bodyPr>
          <a:lstStyle/>
          <a:p>
            <a:r>
              <a:rPr lang="zh-CN" altLang="en-US" dirty="0"/>
              <a:t>（</a:t>
            </a:r>
            <a:r>
              <a:rPr lang="en-US" altLang="zh-CN" dirty="0"/>
              <a:t>2</a:t>
            </a:r>
            <a:r>
              <a:rPr lang="zh-CN" altLang="en-US" dirty="0"/>
              <a:t>）本文做法：为网格提供平滑性约束</a:t>
            </a:r>
          </a:p>
        </p:txBody>
      </p:sp>
    </p:spTree>
    <p:extLst>
      <p:ext uri="{BB962C8B-B14F-4D97-AF65-F5344CB8AC3E}">
        <p14:creationId xmlns:p14="http://schemas.microsoft.com/office/powerpoint/2010/main" val="212438544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59</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84434075-9FE7-6895-74AD-4B2D7389A6D9}"/>
              </a:ext>
            </a:extLst>
          </p:cNvPr>
          <p:cNvPicPr>
            <a:picLocks noChangeAspect="1"/>
          </p:cNvPicPr>
          <p:nvPr/>
        </p:nvPicPr>
        <p:blipFill>
          <a:blip r:embed="rId3"/>
          <a:stretch>
            <a:fillRect/>
          </a:stretch>
        </p:blipFill>
        <p:spPr>
          <a:xfrm>
            <a:off x="130544" y="1220330"/>
            <a:ext cx="8649231" cy="3027495"/>
          </a:xfrm>
          <a:prstGeom prst="rect">
            <a:avLst/>
          </a:prstGeom>
        </p:spPr>
      </p:pic>
    </p:spTree>
    <p:extLst>
      <p:ext uri="{BB962C8B-B14F-4D97-AF65-F5344CB8AC3E}">
        <p14:creationId xmlns:p14="http://schemas.microsoft.com/office/powerpoint/2010/main" val="201644502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a:extLst>
              <a:ext uri="{FF2B5EF4-FFF2-40B4-BE49-F238E27FC236}">
                <a16:creationId xmlns:a16="http://schemas.microsoft.com/office/drawing/2014/main" id="{86DCEFFF-9713-7994-2540-29FB86283AAD}"/>
              </a:ext>
            </a:extLst>
          </p:cNvPr>
          <p:cNvSpPr/>
          <p:nvPr/>
        </p:nvSpPr>
        <p:spPr>
          <a:xfrm>
            <a:off x="8104517" y="1311215"/>
            <a:ext cx="470140" cy="202721"/>
          </a:xfrm>
          <a:prstGeom prst="ellipse">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a:t>
            </a:fld>
            <a:endParaRPr lang="zh-CN" altLang="en-US" sz="1349"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3E73B7A5-E1AB-8615-85CD-2C1FF9E05B45}"/>
              </a:ext>
            </a:extLst>
          </p:cNvPr>
          <p:cNvPicPr>
            <a:picLocks noChangeAspect="1"/>
          </p:cNvPicPr>
          <p:nvPr/>
        </p:nvPicPr>
        <p:blipFill>
          <a:blip r:embed="rId3"/>
          <a:stretch>
            <a:fillRect/>
          </a:stretch>
        </p:blipFill>
        <p:spPr>
          <a:xfrm>
            <a:off x="1984076" y="2632538"/>
            <a:ext cx="4837535" cy="2448940"/>
          </a:xfrm>
          <a:prstGeom prst="rect">
            <a:avLst/>
          </a:prstGeom>
        </p:spPr>
      </p:pic>
      <p:pic>
        <p:nvPicPr>
          <p:cNvPr id="6" name="图片 5">
            <a:extLst>
              <a:ext uri="{FF2B5EF4-FFF2-40B4-BE49-F238E27FC236}">
                <a16:creationId xmlns:a16="http://schemas.microsoft.com/office/drawing/2014/main" id="{ECD9CC77-8086-C252-CAB1-D352F61FB3B2}"/>
              </a:ext>
            </a:extLst>
          </p:cNvPr>
          <p:cNvPicPr>
            <a:picLocks noChangeAspect="1"/>
          </p:cNvPicPr>
          <p:nvPr/>
        </p:nvPicPr>
        <p:blipFill>
          <a:blip r:embed="rId4"/>
          <a:stretch>
            <a:fillRect/>
          </a:stretch>
        </p:blipFill>
        <p:spPr>
          <a:xfrm>
            <a:off x="361915" y="699695"/>
            <a:ext cx="8290380" cy="1811268"/>
          </a:xfrm>
          <a:prstGeom prst="rect">
            <a:avLst/>
          </a:prstGeom>
        </p:spPr>
      </p:pic>
      <p:sp>
        <p:nvSpPr>
          <p:cNvPr id="13" name="椭圆 12">
            <a:extLst>
              <a:ext uri="{FF2B5EF4-FFF2-40B4-BE49-F238E27FC236}">
                <a16:creationId xmlns:a16="http://schemas.microsoft.com/office/drawing/2014/main" id="{5F70F2D3-14A6-3889-30F9-05BE5CF6937B}"/>
              </a:ext>
            </a:extLst>
          </p:cNvPr>
          <p:cNvSpPr/>
          <p:nvPr/>
        </p:nvSpPr>
        <p:spPr>
          <a:xfrm>
            <a:off x="8182155" y="1345721"/>
            <a:ext cx="470140" cy="2027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A144A6C-4D0B-DAE0-185E-D1D957F08E85}"/>
              </a:ext>
            </a:extLst>
          </p:cNvPr>
          <p:cNvSpPr/>
          <p:nvPr/>
        </p:nvSpPr>
        <p:spPr>
          <a:xfrm>
            <a:off x="8182155" y="2240844"/>
            <a:ext cx="470140" cy="2027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365830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60</a:t>
            </a:fld>
            <a:endParaRPr lang="zh-CN" altLang="en-US" sz="1349"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3E8F1A76-292B-95BA-46BE-6D8D63380BA9}"/>
              </a:ext>
            </a:extLst>
          </p:cNvPr>
          <p:cNvSpPr txBox="1"/>
          <p:nvPr/>
        </p:nvSpPr>
        <p:spPr>
          <a:xfrm>
            <a:off x="243840" y="706874"/>
            <a:ext cx="4572000" cy="369332"/>
          </a:xfrm>
          <a:prstGeom prst="rect">
            <a:avLst/>
          </a:prstGeom>
          <a:noFill/>
        </p:spPr>
        <p:txBody>
          <a:bodyPr wrap="square">
            <a:spAutoFit/>
          </a:bodyPr>
          <a:lstStyle/>
          <a:p>
            <a:r>
              <a:rPr lang="en-US" altLang="zh-CN" dirty="0"/>
              <a:t>Hierarchical geometry feature</a:t>
            </a:r>
            <a:endParaRPr lang="zh-CN" altLang="en-US" dirty="0"/>
          </a:p>
        </p:txBody>
      </p:sp>
      <p:pic>
        <p:nvPicPr>
          <p:cNvPr id="7" name="图片 6">
            <a:extLst>
              <a:ext uri="{FF2B5EF4-FFF2-40B4-BE49-F238E27FC236}">
                <a16:creationId xmlns:a16="http://schemas.microsoft.com/office/drawing/2014/main" id="{B270D9F6-DB7A-76AD-C6D8-AC4BC3A3A817}"/>
              </a:ext>
            </a:extLst>
          </p:cNvPr>
          <p:cNvPicPr>
            <a:picLocks noChangeAspect="1"/>
          </p:cNvPicPr>
          <p:nvPr/>
        </p:nvPicPr>
        <p:blipFill>
          <a:blip r:embed="rId3"/>
          <a:stretch>
            <a:fillRect/>
          </a:stretch>
        </p:blipFill>
        <p:spPr>
          <a:xfrm>
            <a:off x="406400" y="1135255"/>
            <a:ext cx="8082280" cy="1381020"/>
          </a:xfrm>
          <a:prstGeom prst="rect">
            <a:avLst/>
          </a:prstGeom>
        </p:spPr>
      </p:pic>
      <p:pic>
        <p:nvPicPr>
          <p:cNvPr id="9" name="图片 8">
            <a:extLst>
              <a:ext uri="{FF2B5EF4-FFF2-40B4-BE49-F238E27FC236}">
                <a16:creationId xmlns:a16="http://schemas.microsoft.com/office/drawing/2014/main" id="{09765466-78EB-9D8F-6C53-E44277CA13A1}"/>
              </a:ext>
            </a:extLst>
          </p:cNvPr>
          <p:cNvPicPr>
            <a:picLocks noChangeAspect="1"/>
          </p:cNvPicPr>
          <p:nvPr/>
        </p:nvPicPr>
        <p:blipFill>
          <a:blip r:embed="rId4"/>
          <a:stretch>
            <a:fillRect/>
          </a:stretch>
        </p:blipFill>
        <p:spPr>
          <a:xfrm>
            <a:off x="655320" y="2235257"/>
            <a:ext cx="1984248" cy="2774185"/>
          </a:xfrm>
          <a:prstGeom prst="rect">
            <a:avLst/>
          </a:prstGeom>
        </p:spPr>
      </p:pic>
    </p:spTree>
    <p:extLst>
      <p:ext uri="{BB962C8B-B14F-4D97-AF65-F5344CB8AC3E}">
        <p14:creationId xmlns:p14="http://schemas.microsoft.com/office/powerpoint/2010/main" val="332994545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61</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C416F236-31A1-2AE0-B995-83197AFB0937}"/>
              </a:ext>
            </a:extLst>
          </p:cNvPr>
          <p:cNvPicPr>
            <a:picLocks noChangeAspect="1"/>
          </p:cNvPicPr>
          <p:nvPr/>
        </p:nvPicPr>
        <p:blipFill>
          <a:blip r:embed="rId3"/>
          <a:stretch>
            <a:fillRect/>
          </a:stretch>
        </p:blipFill>
        <p:spPr>
          <a:xfrm>
            <a:off x="360679" y="1453444"/>
            <a:ext cx="5359401" cy="900007"/>
          </a:xfrm>
          <a:prstGeom prst="rect">
            <a:avLst/>
          </a:prstGeom>
        </p:spPr>
      </p:pic>
      <p:pic>
        <p:nvPicPr>
          <p:cNvPr id="8" name="图片 7">
            <a:extLst>
              <a:ext uri="{FF2B5EF4-FFF2-40B4-BE49-F238E27FC236}">
                <a16:creationId xmlns:a16="http://schemas.microsoft.com/office/drawing/2014/main" id="{E6832ED2-1D40-E61D-98B5-4E9EFF6FCFCC}"/>
              </a:ext>
            </a:extLst>
          </p:cNvPr>
          <p:cNvPicPr>
            <a:picLocks noChangeAspect="1"/>
          </p:cNvPicPr>
          <p:nvPr/>
        </p:nvPicPr>
        <p:blipFill>
          <a:blip r:embed="rId4"/>
          <a:stretch>
            <a:fillRect/>
          </a:stretch>
        </p:blipFill>
        <p:spPr>
          <a:xfrm>
            <a:off x="360679" y="2502482"/>
            <a:ext cx="4922947" cy="670618"/>
          </a:xfrm>
          <a:prstGeom prst="rect">
            <a:avLst/>
          </a:prstGeom>
        </p:spPr>
      </p:pic>
      <p:pic>
        <p:nvPicPr>
          <p:cNvPr id="11" name="图片 10">
            <a:extLst>
              <a:ext uri="{FF2B5EF4-FFF2-40B4-BE49-F238E27FC236}">
                <a16:creationId xmlns:a16="http://schemas.microsoft.com/office/drawing/2014/main" id="{D676B017-42BF-2A61-BDCB-BAA7B7F27B54}"/>
              </a:ext>
            </a:extLst>
          </p:cNvPr>
          <p:cNvPicPr>
            <a:picLocks noChangeAspect="1"/>
          </p:cNvPicPr>
          <p:nvPr/>
        </p:nvPicPr>
        <p:blipFill>
          <a:blip r:embed="rId5"/>
          <a:stretch>
            <a:fillRect/>
          </a:stretch>
        </p:blipFill>
        <p:spPr>
          <a:xfrm>
            <a:off x="360679" y="3352783"/>
            <a:ext cx="7323455" cy="784928"/>
          </a:xfrm>
          <a:prstGeom prst="rect">
            <a:avLst/>
          </a:prstGeom>
        </p:spPr>
      </p:pic>
    </p:spTree>
    <p:extLst>
      <p:ext uri="{BB962C8B-B14F-4D97-AF65-F5344CB8AC3E}">
        <p14:creationId xmlns:p14="http://schemas.microsoft.com/office/powerpoint/2010/main" val="224692955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138453"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Ablation</a:t>
            </a:r>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62</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883E5163-E31A-DD28-CB56-2D5489CDCEB1}"/>
              </a:ext>
            </a:extLst>
          </p:cNvPr>
          <p:cNvPicPr>
            <a:picLocks noChangeAspect="1"/>
          </p:cNvPicPr>
          <p:nvPr/>
        </p:nvPicPr>
        <p:blipFill>
          <a:blip r:embed="rId3"/>
          <a:stretch>
            <a:fillRect/>
          </a:stretch>
        </p:blipFill>
        <p:spPr>
          <a:xfrm>
            <a:off x="601757" y="895939"/>
            <a:ext cx="4403059" cy="944110"/>
          </a:xfrm>
          <a:prstGeom prst="rect">
            <a:avLst/>
          </a:prstGeom>
        </p:spPr>
      </p:pic>
      <p:pic>
        <p:nvPicPr>
          <p:cNvPr id="7" name="图片 6">
            <a:extLst>
              <a:ext uri="{FF2B5EF4-FFF2-40B4-BE49-F238E27FC236}">
                <a16:creationId xmlns:a16="http://schemas.microsoft.com/office/drawing/2014/main" id="{12CB6867-0FBA-624E-0692-C211B9A271D7}"/>
              </a:ext>
            </a:extLst>
          </p:cNvPr>
          <p:cNvPicPr>
            <a:picLocks noChangeAspect="1"/>
          </p:cNvPicPr>
          <p:nvPr/>
        </p:nvPicPr>
        <p:blipFill>
          <a:blip r:embed="rId4"/>
          <a:stretch>
            <a:fillRect/>
          </a:stretch>
        </p:blipFill>
        <p:spPr>
          <a:xfrm>
            <a:off x="672877" y="2079625"/>
            <a:ext cx="5718823" cy="984249"/>
          </a:xfrm>
          <a:prstGeom prst="rect">
            <a:avLst/>
          </a:prstGeom>
        </p:spPr>
      </p:pic>
      <p:pic>
        <p:nvPicPr>
          <p:cNvPr id="10" name="图片 9">
            <a:extLst>
              <a:ext uri="{FF2B5EF4-FFF2-40B4-BE49-F238E27FC236}">
                <a16:creationId xmlns:a16="http://schemas.microsoft.com/office/drawing/2014/main" id="{32650E97-82F4-9FCF-598D-3846D1CF0A98}"/>
              </a:ext>
            </a:extLst>
          </p:cNvPr>
          <p:cNvPicPr>
            <a:picLocks noChangeAspect="1"/>
          </p:cNvPicPr>
          <p:nvPr/>
        </p:nvPicPr>
        <p:blipFill>
          <a:blip r:embed="rId5"/>
          <a:stretch>
            <a:fillRect/>
          </a:stretch>
        </p:blipFill>
        <p:spPr>
          <a:xfrm>
            <a:off x="601757" y="3263312"/>
            <a:ext cx="6706181" cy="1272650"/>
          </a:xfrm>
          <a:prstGeom prst="rect">
            <a:avLst/>
          </a:prstGeom>
        </p:spPr>
      </p:pic>
    </p:spTree>
    <p:extLst>
      <p:ext uri="{BB962C8B-B14F-4D97-AF65-F5344CB8AC3E}">
        <p14:creationId xmlns:p14="http://schemas.microsoft.com/office/powerpoint/2010/main" val="397358754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707886"/>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a:p>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63</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34CE4ED-CE80-5910-7C47-7D45B3269498}"/>
              </a:ext>
            </a:extLst>
          </p:cNvPr>
          <p:cNvSpPr txBox="1"/>
          <p:nvPr/>
        </p:nvSpPr>
        <p:spPr>
          <a:xfrm>
            <a:off x="259637" y="970665"/>
            <a:ext cx="8435871" cy="1754326"/>
          </a:xfrm>
          <a:prstGeom prst="rect">
            <a:avLst/>
          </a:prstGeom>
          <a:noFill/>
        </p:spPr>
        <p:txBody>
          <a:bodyPr wrap="square" rtlCol="0">
            <a:spAutoFit/>
          </a:bodyPr>
          <a:lstStyle/>
          <a:p>
            <a:r>
              <a:rPr lang="zh-CN" altLang="en-US" dirty="0"/>
              <a:t>一，第一篇快速网格化的</a:t>
            </a:r>
            <a:r>
              <a:rPr lang="en-US" altLang="zh-CN" dirty="0" err="1"/>
              <a:t>sdf</a:t>
            </a:r>
            <a:r>
              <a:rPr lang="zh-CN" altLang="en-US" dirty="0"/>
              <a:t>文章，效果非常好。后续的文章基本沿用了由粗到细的训练思路。</a:t>
            </a:r>
            <a:endParaRPr lang="en-US" altLang="zh-CN" dirty="0"/>
          </a:p>
          <a:p>
            <a:r>
              <a:rPr lang="zh-CN" altLang="en-US" dirty="0"/>
              <a:t>二，实验充分，理论完善。</a:t>
            </a:r>
            <a:endParaRPr lang="en-US" altLang="zh-CN" dirty="0"/>
          </a:p>
          <a:p>
            <a:r>
              <a:rPr lang="zh-CN" altLang="en-US" dirty="0"/>
              <a:t>三，整篇文章基本没有新东西，是已有方法的组合</a:t>
            </a:r>
            <a:endParaRPr lang="en-US" altLang="zh-CN" dirty="0"/>
          </a:p>
          <a:p>
            <a:r>
              <a:rPr lang="zh-CN" altLang="en-US" dirty="0"/>
              <a:t>四，层级化几何信息没有考虑物理意义上的尺度信息，需要调的参数很多。</a:t>
            </a:r>
            <a:endParaRPr lang="en-US" altLang="zh-CN" dirty="0"/>
          </a:p>
          <a:p>
            <a:endParaRPr lang="zh-CN" altLang="en-US" dirty="0"/>
          </a:p>
        </p:txBody>
      </p:sp>
    </p:spTree>
    <p:extLst>
      <p:ext uri="{BB962C8B-B14F-4D97-AF65-F5344CB8AC3E}">
        <p14:creationId xmlns:p14="http://schemas.microsoft.com/office/powerpoint/2010/main" val="3815346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991251"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一些有趣的文章</a:t>
            </a:r>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64</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FC2E0F1-ED05-7AEB-1409-91F6071FC004}"/>
              </a:ext>
            </a:extLst>
          </p:cNvPr>
          <p:cNvSpPr txBox="1"/>
          <p:nvPr/>
        </p:nvSpPr>
        <p:spPr>
          <a:xfrm>
            <a:off x="494768" y="966651"/>
            <a:ext cx="8374911" cy="646331"/>
          </a:xfrm>
          <a:prstGeom prst="rect">
            <a:avLst/>
          </a:prstGeom>
          <a:noFill/>
        </p:spPr>
        <p:txBody>
          <a:bodyPr wrap="square" rtlCol="0">
            <a:spAutoFit/>
          </a:bodyPr>
          <a:lstStyle/>
          <a:p>
            <a:r>
              <a:rPr lang="en-US" altLang="zh-CN" b="1" i="0" dirty="0" err="1">
                <a:solidFill>
                  <a:srgbClr val="191B1F"/>
                </a:solidFill>
                <a:effectLst/>
                <a:latin typeface="-apple-system"/>
              </a:rPr>
              <a:t>NeRFmentation</a:t>
            </a:r>
            <a:r>
              <a:rPr lang="en-US" altLang="zh-CN" b="1" i="0" dirty="0">
                <a:solidFill>
                  <a:srgbClr val="191B1F"/>
                </a:solidFill>
                <a:effectLst/>
                <a:latin typeface="-apple-system"/>
              </a:rPr>
              <a:t>: </a:t>
            </a:r>
            <a:r>
              <a:rPr lang="en-US" altLang="zh-CN" b="1" i="0" dirty="0" err="1">
                <a:solidFill>
                  <a:srgbClr val="191B1F"/>
                </a:solidFill>
                <a:effectLst/>
                <a:latin typeface="-apple-system"/>
              </a:rPr>
              <a:t>NeRF</a:t>
            </a:r>
            <a:r>
              <a:rPr lang="en-US" altLang="zh-CN" b="1" i="0" dirty="0">
                <a:solidFill>
                  <a:srgbClr val="191B1F"/>
                </a:solidFill>
                <a:effectLst/>
                <a:latin typeface="-apple-system"/>
              </a:rPr>
              <a:t>-based Augmentation for Monocular Depth Estimation</a:t>
            </a:r>
          </a:p>
          <a:p>
            <a:endParaRPr lang="zh-CN" altLang="en-US" dirty="0"/>
          </a:p>
        </p:txBody>
      </p:sp>
      <p:pic>
        <p:nvPicPr>
          <p:cNvPr id="6" name="图片 5">
            <a:extLst>
              <a:ext uri="{FF2B5EF4-FFF2-40B4-BE49-F238E27FC236}">
                <a16:creationId xmlns:a16="http://schemas.microsoft.com/office/drawing/2014/main" id="{65EFBDCD-8ACA-7E31-569D-F3E7EA8AABAC}"/>
              </a:ext>
            </a:extLst>
          </p:cNvPr>
          <p:cNvPicPr>
            <a:picLocks noChangeAspect="1"/>
          </p:cNvPicPr>
          <p:nvPr/>
        </p:nvPicPr>
        <p:blipFill>
          <a:blip r:embed="rId3"/>
          <a:stretch>
            <a:fillRect/>
          </a:stretch>
        </p:blipFill>
        <p:spPr>
          <a:xfrm>
            <a:off x="223542" y="1931808"/>
            <a:ext cx="4348458" cy="2129245"/>
          </a:xfrm>
          <a:prstGeom prst="rect">
            <a:avLst/>
          </a:prstGeom>
        </p:spPr>
      </p:pic>
      <p:pic>
        <p:nvPicPr>
          <p:cNvPr id="8" name="图片 7">
            <a:extLst>
              <a:ext uri="{FF2B5EF4-FFF2-40B4-BE49-F238E27FC236}">
                <a16:creationId xmlns:a16="http://schemas.microsoft.com/office/drawing/2014/main" id="{9784BEC6-FD9C-B2A5-7BCC-3CB4A845146F}"/>
              </a:ext>
            </a:extLst>
          </p:cNvPr>
          <p:cNvPicPr>
            <a:picLocks noChangeAspect="1"/>
          </p:cNvPicPr>
          <p:nvPr/>
        </p:nvPicPr>
        <p:blipFill>
          <a:blip r:embed="rId4"/>
          <a:stretch>
            <a:fillRect/>
          </a:stretch>
        </p:blipFill>
        <p:spPr>
          <a:xfrm>
            <a:off x="4365472" y="1987050"/>
            <a:ext cx="4348458" cy="2151502"/>
          </a:xfrm>
          <a:prstGeom prst="rect">
            <a:avLst/>
          </a:prstGeom>
        </p:spPr>
      </p:pic>
    </p:spTree>
    <p:extLst>
      <p:ext uri="{BB962C8B-B14F-4D97-AF65-F5344CB8AC3E}">
        <p14:creationId xmlns:p14="http://schemas.microsoft.com/office/powerpoint/2010/main" val="14762192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991251"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一些有趣的文章</a:t>
            </a:r>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65</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FC2E0F1-ED05-7AEB-1409-91F6071FC004}"/>
              </a:ext>
            </a:extLst>
          </p:cNvPr>
          <p:cNvSpPr txBox="1"/>
          <p:nvPr/>
        </p:nvSpPr>
        <p:spPr>
          <a:xfrm>
            <a:off x="494768" y="966651"/>
            <a:ext cx="8374911" cy="646331"/>
          </a:xfrm>
          <a:prstGeom prst="rect">
            <a:avLst/>
          </a:prstGeom>
          <a:noFill/>
        </p:spPr>
        <p:txBody>
          <a:bodyPr wrap="square" rtlCol="0">
            <a:spAutoFit/>
          </a:bodyPr>
          <a:lstStyle/>
          <a:p>
            <a:pPr algn="l"/>
            <a:r>
              <a:rPr lang="en-US" altLang="zh-CN" b="1" i="0" dirty="0" err="1">
                <a:solidFill>
                  <a:srgbClr val="191B1F"/>
                </a:solidFill>
                <a:effectLst/>
                <a:latin typeface="-apple-system"/>
              </a:rPr>
              <a:t>FurniScene</a:t>
            </a:r>
            <a:r>
              <a:rPr lang="en-US" altLang="zh-CN" b="1" i="0" dirty="0">
                <a:solidFill>
                  <a:srgbClr val="191B1F"/>
                </a:solidFill>
                <a:effectLst/>
                <a:latin typeface="-apple-system"/>
              </a:rPr>
              <a:t>: A Large-scale 3D Room Dataset with Intricate Furnishing Scenes</a:t>
            </a:r>
          </a:p>
          <a:p>
            <a:endParaRPr lang="zh-CN" altLang="en-US" dirty="0"/>
          </a:p>
        </p:txBody>
      </p:sp>
      <p:pic>
        <p:nvPicPr>
          <p:cNvPr id="4" name="图片 3">
            <a:extLst>
              <a:ext uri="{FF2B5EF4-FFF2-40B4-BE49-F238E27FC236}">
                <a16:creationId xmlns:a16="http://schemas.microsoft.com/office/drawing/2014/main" id="{3FEDD91A-1A05-36B9-CF66-4BABB9A177E8}"/>
              </a:ext>
            </a:extLst>
          </p:cNvPr>
          <p:cNvPicPr>
            <a:picLocks noChangeAspect="1"/>
          </p:cNvPicPr>
          <p:nvPr/>
        </p:nvPicPr>
        <p:blipFill>
          <a:blip r:embed="rId3"/>
          <a:stretch>
            <a:fillRect/>
          </a:stretch>
        </p:blipFill>
        <p:spPr>
          <a:xfrm>
            <a:off x="310895" y="1754332"/>
            <a:ext cx="4076271" cy="1983309"/>
          </a:xfrm>
          <a:prstGeom prst="rect">
            <a:avLst/>
          </a:prstGeom>
        </p:spPr>
      </p:pic>
      <p:pic>
        <p:nvPicPr>
          <p:cNvPr id="9" name="图片 8">
            <a:extLst>
              <a:ext uri="{FF2B5EF4-FFF2-40B4-BE49-F238E27FC236}">
                <a16:creationId xmlns:a16="http://schemas.microsoft.com/office/drawing/2014/main" id="{EB4E1F23-7CF8-D80F-127A-50140064D351}"/>
              </a:ext>
            </a:extLst>
          </p:cNvPr>
          <p:cNvPicPr>
            <a:picLocks noChangeAspect="1"/>
          </p:cNvPicPr>
          <p:nvPr/>
        </p:nvPicPr>
        <p:blipFill>
          <a:blip r:embed="rId4"/>
          <a:stretch>
            <a:fillRect/>
          </a:stretch>
        </p:blipFill>
        <p:spPr>
          <a:xfrm>
            <a:off x="4337613" y="2033660"/>
            <a:ext cx="4709735" cy="1690995"/>
          </a:xfrm>
          <a:prstGeom prst="rect">
            <a:avLst/>
          </a:prstGeom>
        </p:spPr>
      </p:pic>
    </p:spTree>
    <p:extLst>
      <p:ext uri="{BB962C8B-B14F-4D97-AF65-F5344CB8AC3E}">
        <p14:creationId xmlns:p14="http://schemas.microsoft.com/office/powerpoint/2010/main" val="420500892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F79FD-C4E5-ECCC-5EE0-BF230A721DF6}"/>
              </a:ext>
            </a:extLst>
          </p:cNvPr>
          <p:cNvSpPr txBox="1"/>
          <p:nvPr/>
        </p:nvSpPr>
        <p:spPr>
          <a:xfrm>
            <a:off x="198407" y="1150477"/>
            <a:ext cx="8160589" cy="1754326"/>
          </a:xfrm>
          <a:prstGeom prst="rect">
            <a:avLst/>
          </a:prstGeom>
          <a:noFill/>
        </p:spPr>
        <p:txBody>
          <a:bodyPr wrap="square" rtlCol="0">
            <a:spAutoFit/>
          </a:bodyPr>
          <a:lstStyle/>
          <a:p>
            <a:r>
              <a:rPr lang="zh-CN" altLang="en-US" dirty="0"/>
              <a:t>优点：</a:t>
            </a:r>
            <a:endParaRPr lang="en-US" altLang="zh-CN" dirty="0"/>
          </a:p>
          <a:p>
            <a:r>
              <a:rPr lang="zh-CN" altLang="en-US" dirty="0"/>
              <a:t>发现了</a:t>
            </a:r>
            <a:r>
              <a:rPr lang="en-US" altLang="zh-CN" dirty="0" err="1"/>
              <a:t>sdf</a:t>
            </a:r>
            <a:r>
              <a:rPr lang="zh-CN" altLang="en-US" dirty="0"/>
              <a:t>系列对高频表征的缺失问题，并利用了</a:t>
            </a:r>
            <a:r>
              <a:rPr lang="en-US" altLang="zh-CN" dirty="0" err="1"/>
              <a:t>mvs</a:t>
            </a:r>
            <a:r>
              <a:rPr lang="zh-CN" altLang="en-US" dirty="0"/>
              <a:t>进行合理的矫正。</a:t>
            </a:r>
            <a:endParaRPr lang="en-US" altLang="zh-CN" dirty="0"/>
          </a:p>
          <a:p>
            <a:r>
              <a:rPr lang="zh-CN" altLang="en-US" dirty="0"/>
              <a:t>缺点：</a:t>
            </a:r>
            <a:endParaRPr lang="en-US" altLang="zh-CN" dirty="0"/>
          </a:p>
          <a:p>
            <a:r>
              <a:rPr lang="en-US" altLang="zh-CN" dirty="0"/>
              <a:t>1</a:t>
            </a:r>
            <a:r>
              <a:rPr lang="zh-CN" altLang="en-US" dirty="0"/>
              <a:t>，如果</a:t>
            </a:r>
            <a:r>
              <a:rPr lang="en-US" altLang="zh-CN" dirty="0" err="1"/>
              <a:t>mvs</a:t>
            </a:r>
            <a:r>
              <a:rPr lang="zh-CN" altLang="en-US" dirty="0"/>
              <a:t>完全可信，那么为什么要用隐式方法。</a:t>
            </a:r>
            <a:endParaRPr lang="en-US" altLang="zh-CN" dirty="0"/>
          </a:p>
          <a:p>
            <a:r>
              <a:rPr lang="en-US" altLang="zh-CN" dirty="0"/>
              <a:t>2</a:t>
            </a:r>
            <a:r>
              <a:rPr lang="zh-CN" altLang="en-US" dirty="0"/>
              <a:t>，对于更普遍的存在高光的场景，表现不佳。</a:t>
            </a:r>
            <a:endParaRPr lang="en-US" altLang="zh-CN" dirty="0"/>
          </a:p>
          <a:p>
            <a:r>
              <a:rPr lang="en-US" altLang="zh-CN" dirty="0"/>
              <a:t>3</a:t>
            </a:r>
            <a:r>
              <a:rPr lang="zh-CN" altLang="en-US" dirty="0"/>
              <a:t>，法向量的估计不准。</a:t>
            </a:r>
          </a:p>
        </p:txBody>
      </p:sp>
    </p:spTree>
    <p:extLst>
      <p:ext uri="{BB962C8B-B14F-4D97-AF65-F5344CB8AC3E}">
        <p14:creationId xmlns:p14="http://schemas.microsoft.com/office/powerpoint/2010/main" val="26342189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err="1"/>
              <a:t>NeuRIS</a:t>
            </a:r>
            <a:r>
              <a:rPr lang="en-US" altLang="zh-CN" sz="2400" dirty="0"/>
              <a:t>: Neural Reconstruction of Indoor Scenes Using Normal Priors</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2022 </a:t>
            </a:r>
            <a:r>
              <a:rPr kumimoji="1" lang="en-US" altLang="zh-CN" b="1" dirty="0" err="1">
                <a:solidFill>
                  <a:schemeClr val="tx2">
                    <a:lumMod val="60000"/>
                    <a:lumOff val="40000"/>
                  </a:schemeClr>
                </a:solidFill>
                <a:latin typeface="+mj-lt"/>
                <a:ea typeface="Microsoft New Tai Lue" charset="0"/>
                <a:cs typeface="Microsoft New Tai Lue" charset="0"/>
              </a:rPr>
              <a:t>eccv</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2410008535"/>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4" y="3376182"/>
            <a:ext cx="6633556"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，引入了预训练的室内法向量估计网络来提供信息。</a:t>
            </a:r>
            <a:endParaRPr lang="en-US" altLang="zh-CN" dirty="0"/>
          </a:p>
          <a:p>
            <a:r>
              <a:rPr lang="en-US" altLang="zh-CN" dirty="0"/>
              <a:t>2</a:t>
            </a:r>
            <a:r>
              <a:rPr lang="zh-CN" altLang="en-US" dirty="0"/>
              <a:t>，提出两阶段的法向量监督方案来提升模型质量。</a:t>
            </a: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4" y="830641"/>
            <a:ext cx="6633556" cy="646331"/>
          </a:xfrm>
          <a:prstGeom prst="rect">
            <a:avLst/>
          </a:prstGeom>
          <a:noFill/>
        </p:spPr>
        <p:txBody>
          <a:bodyPr wrap="square" rtlCol="0">
            <a:spAutoFit/>
          </a:bodyPr>
          <a:lstStyle/>
          <a:p>
            <a:r>
              <a:rPr lang="zh-CN" altLang="en-US" dirty="0"/>
              <a:t>问题根源：</a:t>
            </a:r>
            <a:endParaRPr lang="en-US" altLang="zh-CN" dirty="0"/>
          </a:p>
          <a:p>
            <a:r>
              <a:rPr lang="zh-CN" altLang="en-US" dirty="0"/>
              <a:t>作者认为室内场景的三维重建由于缺乏纹理和先验导致效果不佳。</a:t>
            </a:r>
            <a:endParaRPr lang="en-US" altLang="zh-CN" dirty="0"/>
          </a:p>
        </p:txBody>
      </p:sp>
      <p:pic>
        <p:nvPicPr>
          <p:cNvPr id="4" name="图片 3">
            <a:extLst>
              <a:ext uri="{FF2B5EF4-FFF2-40B4-BE49-F238E27FC236}">
                <a16:creationId xmlns:a16="http://schemas.microsoft.com/office/drawing/2014/main" id="{60699B7B-8169-EC1C-D750-A85B43EB2BF9}"/>
              </a:ext>
            </a:extLst>
          </p:cNvPr>
          <p:cNvPicPr>
            <a:picLocks noChangeAspect="1"/>
          </p:cNvPicPr>
          <p:nvPr/>
        </p:nvPicPr>
        <p:blipFill>
          <a:blip r:embed="rId3"/>
          <a:stretch>
            <a:fillRect/>
          </a:stretch>
        </p:blipFill>
        <p:spPr>
          <a:xfrm>
            <a:off x="694382" y="1859222"/>
            <a:ext cx="7094835" cy="1333616"/>
          </a:xfrm>
          <a:prstGeom prst="rect">
            <a:avLst/>
          </a:prstGeom>
        </p:spPr>
      </p:pic>
    </p:spTree>
    <p:extLst>
      <p:ext uri="{BB962C8B-B14F-4D97-AF65-F5344CB8AC3E}">
        <p14:creationId xmlns:p14="http://schemas.microsoft.com/office/powerpoint/2010/main" val="418004575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168840</TotalTime>
  <Words>2310</Words>
  <Application>Microsoft Office PowerPoint</Application>
  <PresentationFormat>全屏显示(16:9)</PresentationFormat>
  <Paragraphs>338</Paragraphs>
  <Slides>65</Slides>
  <Notes>65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-apple-system</vt:lpstr>
      <vt:lpstr>微软雅黑</vt:lpstr>
      <vt:lpstr>微软雅黑</vt:lpstr>
      <vt:lpstr>系统字体</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Demi Deng</dc:creator>
  <cp:lastModifiedBy>mingzhi ye</cp:lastModifiedBy>
  <cp:revision>7344</cp:revision>
  <cp:lastPrinted>2018-07-11T09:12:52Z</cp:lastPrinted>
  <dcterms:created xsi:type="dcterms:W3CDTF">2018-06-23T13:48:41Z</dcterms:created>
  <dcterms:modified xsi:type="dcterms:W3CDTF">2024-01-15T07:50:38Z</dcterms:modified>
</cp:coreProperties>
</file>